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wdp" ContentType="image/vnd.ms-photo"/>
  <Default Extension="rels" ContentType="application/vnd.openxmlformats-package.relationships+xml"/>
  <Override PartName="/customXml/itemProps10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7.svg" ContentType="image/svg+xml"/>
  <Override PartName="/ppt/media/image29.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1"/>
  </p:handoutMasterIdLst>
  <p:sldIdLst>
    <p:sldId id="256" r:id="rId3"/>
    <p:sldId id="258" r:id="rId5"/>
    <p:sldId id="374" r:id="rId6"/>
    <p:sldId id="286" r:id="rId7"/>
    <p:sldId id="391" r:id="rId8"/>
    <p:sldId id="266" r:id="rId9"/>
    <p:sldId id="392" r:id="rId10"/>
    <p:sldId id="408" r:id="rId11"/>
    <p:sldId id="409" r:id="rId12"/>
    <p:sldId id="445" r:id="rId13"/>
    <p:sldId id="410" r:id="rId14"/>
    <p:sldId id="411" r:id="rId15"/>
    <p:sldId id="412" r:id="rId16"/>
    <p:sldId id="414" r:id="rId17"/>
    <p:sldId id="429" r:id="rId18"/>
    <p:sldId id="443" r:id="rId19"/>
    <p:sldId id="444" r:id="rId20"/>
    <p:sldId id="470" r:id="rId21"/>
    <p:sldId id="471" r:id="rId22"/>
    <p:sldId id="257" r:id="rId23"/>
    <p:sldId id="342" r:id="rId24"/>
    <p:sldId id="466" r:id="rId25"/>
    <p:sldId id="467" r:id="rId26"/>
    <p:sldId id="285" r:id="rId27"/>
    <p:sldId id="287" r:id="rId28"/>
    <p:sldId id="472" r:id="rId29"/>
    <p:sldId id="468" r:id="rId30"/>
  </p:sldIdLst>
  <p:sldSz cx="12192000" cy="6858000"/>
  <p:notesSz cx="6858000" cy="9144000"/>
  <p:embeddedFontLst>
    <p:embeddedFont>
      <p:font typeface="汉仪中黑S" panose="00020600040101010101" charset="-122"/>
      <p:regular r:id="rId37"/>
    </p:embeddedFont>
    <p:embeddedFont>
      <p:font typeface="汉仪君黑-45简" panose="020B0604020202020204" charset="-122"/>
      <p:regular r:id="rId38"/>
    </p:embeddedFont>
    <p:embeddedFont>
      <p:font typeface="黑体" panose="02010609060101010101" charset="-122"/>
      <p:regular r:id="rId39"/>
    </p:embeddedFont>
    <p:embeddedFont>
      <p:font typeface="微软雅黑" panose="020B0503020204020204" charset="-122"/>
      <p:regular r:id="rId40"/>
    </p:embeddedFont>
    <p:embeddedFont>
      <p:font typeface="Calibri" panose="020F050202020403020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274"/>
    <a:srgbClr val="FCE7E2"/>
    <a:srgbClr val="FFFFFF"/>
    <a:srgbClr val="F9DCD6"/>
    <a:srgbClr val="E4C7BE"/>
    <a:srgbClr val="EAE4E3"/>
    <a:srgbClr val="4D6CA4"/>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77556" autoAdjust="0"/>
  </p:normalViewPr>
  <p:slideViewPr>
    <p:cSldViewPr snapToGrid="0" showGuides="1">
      <p:cViewPr varScale="1">
        <p:scale>
          <a:sx n="88" d="100"/>
          <a:sy n="88" d="100"/>
        </p:scale>
        <p:origin x="1542" y="90"/>
      </p:cViewPr>
      <p:guideLst>
        <p:guide orient="horz" pos="2448"/>
        <p:guide pos="385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102.xml"/><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customXml" Target="../customXml/item1.xml"/><Relationship Id="rId35" Type="http://schemas.openxmlformats.org/officeDocument/2006/relationships/customXmlProps" Target="../customXml/itemProps10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老师们好，我是许木璠，请允许我在这里进行我的硕士学位答辩。我的论文题目是</a:t>
            </a:r>
            <a:r>
              <a:rPr lang="zh-CN" altLang="en-US" sz="1200" dirty="0">
                <a:solidFill>
                  <a:schemeClr val="tx1">
                    <a:lumMod val="65000"/>
                    <a:lumOff val="35000"/>
                  </a:schemeClr>
                </a:solidFill>
                <a:latin typeface="汉仪君黑-45简" panose="020B0604020202020204" charset="-122"/>
                <a:ea typeface="汉仪君黑-45简" panose="020B0604020202020204" charset="-122"/>
                <a:sym typeface="+mn-ea"/>
              </a:rPr>
              <a:t>学术知识图谱中的论文引用语义挖掘，我的导师是时磊老师。</a:t>
            </a:r>
            <a:endParaRPr lang="zh-CN" altLang="en-US" sz="1200" dirty="0">
              <a:solidFill>
                <a:schemeClr val="tx1">
                  <a:lumMod val="65000"/>
                  <a:lumOff val="35000"/>
                </a:schemeClr>
              </a:solidFill>
              <a:latin typeface="汉仪君黑-45简" panose="020B0604020202020204" charset="-122"/>
              <a:ea typeface="汉仪君黑-45简" panose="020B0604020202020204"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经过数据集优化，对比</a:t>
            </a:r>
            <a:r>
              <a:rPr lang="en-US" altLang="zh-CN" dirty="0"/>
              <a:t>18</a:t>
            </a:r>
            <a:r>
              <a:rPr lang="zh-CN" altLang="en-US" dirty="0"/>
              <a:t>年</a:t>
            </a:r>
            <a:r>
              <a:rPr lang="en-US" altLang="zh-CN" dirty="0"/>
              <a:t>Jurgens</a:t>
            </a:r>
            <a:r>
              <a:rPr lang="zh-CN" altLang="en-US" dirty="0"/>
              <a:t>等人使用的数据集，正负样本比例从</a:t>
            </a:r>
            <a:r>
              <a:rPr lang="en-US" altLang="zh-CN" dirty="0"/>
              <a:t>1</a:t>
            </a:r>
            <a:r>
              <a:rPr lang="zh-CN" altLang="en-US" dirty="0"/>
              <a:t>：</a:t>
            </a:r>
            <a:r>
              <a:rPr lang="en-US" altLang="zh-CN" dirty="0"/>
              <a:t>14</a:t>
            </a:r>
            <a:r>
              <a:rPr lang="zh-CN" altLang="en-US" dirty="0"/>
              <a:t>左右大幅提升至</a:t>
            </a:r>
            <a:r>
              <a:rPr lang="en-US" altLang="zh-CN" dirty="0"/>
              <a:t>1</a:t>
            </a:r>
            <a:r>
              <a:rPr lang="zh-CN" altLang="en-US" dirty="0"/>
              <a:t>：</a:t>
            </a:r>
            <a:r>
              <a:rPr lang="en-US" altLang="zh-CN" dirty="0"/>
              <a:t>8</a:t>
            </a:r>
            <a:r>
              <a:rPr lang="zh-CN" altLang="en-US" dirty="0"/>
              <a:t>，同时分类器性能有显著提升。此处选择沿用</a:t>
            </a:r>
            <a:r>
              <a:rPr lang="en-US" altLang="zh-CN" dirty="0"/>
              <a:t>18</a:t>
            </a:r>
            <a:r>
              <a:rPr lang="zh-CN" altLang="en-US" dirty="0"/>
              <a:t>年</a:t>
            </a:r>
            <a:r>
              <a:rPr lang="en-US" altLang="zh-CN" dirty="0"/>
              <a:t>Jurgens</a:t>
            </a:r>
            <a:r>
              <a:rPr lang="zh-CN" altLang="en-US" dirty="0"/>
              <a:t>等人使用的特征集合以及随机森林分类器，参数设置沿用其汇报结果进行。不同数据集合上的分类性能指标如右图所示，第一组为</a:t>
            </a:r>
            <a:r>
              <a:rPr lang="en-US" altLang="zh-CN" dirty="0"/>
              <a:t>18</a:t>
            </a:r>
            <a:r>
              <a:rPr lang="zh-CN" altLang="en-US" dirty="0"/>
              <a:t>年</a:t>
            </a:r>
            <a:r>
              <a:rPr lang="en-US" altLang="zh-CN" dirty="0"/>
              <a:t>Jurgens</a:t>
            </a:r>
            <a:r>
              <a:rPr lang="zh-CN" altLang="en-US" dirty="0"/>
              <a:t>等人的数据集，标签已替换为重要非重要，第二组</a:t>
            </a:r>
            <a:r>
              <a:rPr lang="en-US" altLang="zh-CN" dirty="0"/>
              <a:t>down sampling</a:t>
            </a:r>
            <a:r>
              <a:rPr lang="zh-CN" altLang="en-US" dirty="0"/>
              <a:t>组的正负样本比例与最终数据集一致，第三组为经过融合的数据集，第四组为扩充标注数据后的最终数据集。比较第二、四组数据，在相同的样本比例下重要类别分类性能显著提升，说明分类器获取到了更多分类信息，标注取得成效。</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在优化数据集完成后，引用目的分类的过程同样重要</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前人研究成果中共提出了</a:t>
            </a:r>
            <a:r>
              <a:rPr lang="en-US" altLang="zh-CN" dirty="0"/>
              <a:t>362</a:t>
            </a:r>
            <a:r>
              <a:rPr lang="zh-CN" altLang="en-US" dirty="0"/>
              <a:t>维度的引用目的分类相关特征，但其中存在相同或关联度较大的特征维度，同时存在一些数据源的局限性导致计算结果不准等问题。经过特征筛选及特征工程等任务，合并替换为</a:t>
            </a:r>
            <a:r>
              <a:rPr lang="en-US" altLang="zh-CN" dirty="0"/>
              <a:t>36</a:t>
            </a:r>
            <a:r>
              <a:rPr lang="zh-CN" altLang="en-US" dirty="0"/>
              <a:t>维度新特征集合，并使用大型学术知识图谱进行特征提取，计算值更为可靠。</a:t>
            </a:r>
            <a:endParaRPr lang="en-US" altLang="zh-CN" dirty="0"/>
          </a:p>
          <a:p>
            <a:r>
              <a:rPr lang="zh-CN" altLang="en-US" dirty="0"/>
              <a:t>下表中展示了特征替换示例，将引用出现位置描述特征从共计</a:t>
            </a:r>
            <a:r>
              <a:rPr lang="en-US" altLang="zh-CN" dirty="0"/>
              <a:t>17</a:t>
            </a:r>
            <a:r>
              <a:rPr lang="zh-CN" altLang="en-US" dirty="0"/>
              <a:t>维度更新为</a:t>
            </a:r>
            <a:r>
              <a:rPr lang="en-US" altLang="zh-CN" dirty="0"/>
              <a:t>9</a:t>
            </a:r>
            <a:r>
              <a:rPr lang="zh-CN" altLang="en-US" dirty="0"/>
              <a:t>个维度。</a:t>
            </a:r>
            <a:endParaRPr lang="en-US" altLang="zh-CN" dirty="0"/>
          </a:p>
          <a:p>
            <a:r>
              <a:rPr lang="zh-CN" altLang="en-US" dirty="0"/>
              <a:t>更为重要的是，借助大型学术知识图谱的海量信息，我得以将引用网络结构信息作为新特征注入到分类过程中。</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引用都是存在于论文引用网络中的一条边，边所在的局部网络信息有可能可以帮助分析该引用边所表达的目的信息。但是在之前的研究成果中，研究者们仅仅关注了与引用相连的两篇文章的信息。如红框所示（点）</a:t>
            </a:r>
            <a:endParaRPr lang="en-US" altLang="zh-CN" dirty="0"/>
          </a:p>
          <a:p>
            <a:r>
              <a:rPr lang="zh-CN" altLang="en-US" dirty="0"/>
              <a:t>我试图将引用目的分类的信息获取视角扩大到局部引用网络，（点）其中可能有连接两篇文章的联通路径，或是两篇文章共同引用的文章，或是两篇文章的共同作者等信息。如左下表示例，一共添加了</a:t>
            </a:r>
            <a:r>
              <a:rPr lang="en-US" altLang="zh-CN" dirty="0"/>
              <a:t>8</a:t>
            </a:r>
            <a:r>
              <a:rPr lang="zh-CN" altLang="en-US" dirty="0"/>
              <a:t>个维度的网络结构特征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我进行的大量对比实验结果验证了网络信息的注入对于分类效果的帮助，最终经过分类器性能对比选用</a:t>
            </a:r>
            <a:r>
              <a:rPr lang="en-US" altLang="zh-CN" dirty="0" err="1"/>
              <a:t>extratree</a:t>
            </a:r>
            <a:r>
              <a:rPr lang="zh-CN" altLang="en-US" dirty="0"/>
              <a:t>作为分类器模型。橙色填充的表格位置上下分别为使用网络特征及不使用网络特征的重要类引用</a:t>
            </a:r>
            <a:r>
              <a:rPr lang="en-US" altLang="zh-CN" dirty="0"/>
              <a:t>F1</a:t>
            </a:r>
            <a:r>
              <a:rPr lang="zh-CN" altLang="en-US" dirty="0"/>
              <a:t>，可以看到引用分类效果获得了较大提升。不过其下方的实验结果也证实了预训练模型的内容特征表达能力要强于当前人工提取的内容特征。</a:t>
            </a:r>
            <a:endParaRPr lang="en-US" altLang="zh-CN" dirty="0"/>
          </a:p>
          <a:p>
            <a:r>
              <a:rPr lang="zh-CN" altLang="en-US" dirty="0"/>
              <a:t>我的最终模型在重要类别的分类效果大幅超越了已有的成果，提升了分类器可靠性，为大范围学术脉络研究打下了基础</a:t>
            </a: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基于已经获得的分类器，我将整合构建引用可视分析平台展示学者学术脉络相关信息，辅助进一步学术脉络研究</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我将生成好的分类器应用到爬取的</a:t>
            </a:r>
            <a:r>
              <a:rPr lang="en-US" altLang="zh-CN" dirty="0"/>
              <a:t>68000</a:t>
            </a:r>
            <a:r>
              <a:rPr lang="zh-CN" altLang="en-US" dirty="0"/>
              <a:t>余篇</a:t>
            </a:r>
            <a:r>
              <a:rPr lang="en-US" altLang="zh-CN" dirty="0"/>
              <a:t>ACL</a:t>
            </a:r>
            <a:r>
              <a:rPr lang="zh-CN" altLang="en-US" dirty="0"/>
              <a:t>在线论文的引用网络上，应用过程中发现，需要合理设置分类器阈值及适当控制模型参数以保证分类器泛化性能</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这是最终开发的学者学术脉络分析可视化平台展示，其中展示了包括作者信息，所点击的论文信息等诸多详细学术引用网络数据。最中间的界面展示了一位学者发表的所有论文间存在的重要引用连接，平台可以实时调整阈值、显示方法等。可以根据可视化结果分析不同学者的学术研究特点以及学术思路传承过程等，为进一步的学术影响力可视分析奠定基础。</a:t>
            </a:r>
            <a:endParaRPr lang="en-US" altLang="zh-CN" dirty="0">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我的展示将分为六个部分</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首先是项目整体介绍</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首先来介绍一下基本的项目背景。在学术论文中存在着许多引用，作者引用他人文章的用意是不同的。 如右表中所示的一种分类方式是在</a:t>
            </a:r>
            <a:r>
              <a:rPr lang="en-US" altLang="zh-CN" dirty="0"/>
              <a:t>2018</a:t>
            </a:r>
            <a:r>
              <a:rPr lang="zh-CN" altLang="en-US" dirty="0"/>
              <a:t>年，</a:t>
            </a:r>
            <a:r>
              <a:rPr lang="en-US" altLang="zh-CN" dirty="0"/>
              <a:t>Jurgens</a:t>
            </a:r>
            <a:r>
              <a:rPr lang="zh-CN" altLang="en-US" dirty="0"/>
              <a:t>等人提出的六类引用目的分类标准。在这六类中引用的重要性就各不相同，其中传承改进类，即象征传承文章观点的引用可以被视为对学术脉络分析有帮助的重要引用，因为这种引用的出现象征两篇文章间更为密切的学术思路联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我的项目</a:t>
            </a:r>
            <a:r>
              <a:rPr lang="zh-CN" altLang="en-US" dirty="0">
                <a:latin typeface="汉仪君黑-45简" panose="020B0604020202020204" charset="-122"/>
                <a:ea typeface="汉仪君黑-45简" panose="020B0604020202020204" charset="-122"/>
                <a:sym typeface="+mn-ea"/>
              </a:rPr>
              <a:t>以在大范围学术引用网络上评估引用重要性为目标，通过构建分类器，将学术论文中出现的引用分类为重要和非重要两类。通过优化数据集、扩充重要类别引用、注入网络结构信息等方式提升分类器性能。</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当前，在引用目的分类领域已经有一些研究成果，但是这些成果中均存在一些相似的问题。</a:t>
            </a:r>
            <a:endParaRPr lang="en-US" altLang="zh-CN" dirty="0"/>
          </a:p>
          <a:p>
            <a:r>
              <a:rPr lang="zh-CN" altLang="en-US" dirty="0"/>
              <a:t>首先，进行引用目的分类任务的基础是标注数据集。图一展示了</a:t>
            </a:r>
            <a:r>
              <a:rPr lang="en-US" altLang="zh-CN" dirty="0"/>
              <a:t>18</a:t>
            </a:r>
            <a:r>
              <a:rPr lang="zh-CN" altLang="en-US" dirty="0"/>
              <a:t>年</a:t>
            </a:r>
            <a:r>
              <a:rPr lang="en-US" altLang="zh-CN" dirty="0"/>
              <a:t>Jurgens</a:t>
            </a:r>
            <a:r>
              <a:rPr lang="zh-CN" altLang="en-US" dirty="0"/>
              <a:t>等人开源的数据集中的数据类别及对应样本数量。在整体数据集数据量本身就不多的情况下，不同类别间的样本数量差异较大。尤其是重要的传承改进</a:t>
            </a:r>
            <a:r>
              <a:rPr lang="en-US" altLang="zh-CN" dirty="0"/>
              <a:t>Continuation</a:t>
            </a:r>
            <a:r>
              <a:rPr lang="zh-CN" altLang="en-US" dirty="0"/>
              <a:t>类别引用的数量就远少于</a:t>
            </a:r>
            <a:r>
              <a:rPr lang="en-US" altLang="zh-CN" dirty="0"/>
              <a:t>Background</a:t>
            </a:r>
            <a:r>
              <a:rPr lang="zh-CN" altLang="en-US" dirty="0"/>
              <a:t>类别引用数量。</a:t>
            </a:r>
            <a:endParaRPr lang="en-US" altLang="zh-CN" dirty="0"/>
          </a:p>
          <a:p>
            <a:r>
              <a:rPr lang="zh-CN" altLang="en-US" dirty="0"/>
              <a:t>其次，在前人的研究成果中，大多数研究都是基于新提出的一种引用目的分类标准进行研究，这导致领域内没有统一的分类标准，难以融合数据集。</a:t>
            </a:r>
            <a:endParaRPr lang="en-US" altLang="zh-CN" dirty="0"/>
          </a:p>
          <a:p>
            <a:r>
              <a:rPr lang="zh-CN" altLang="en-US" dirty="0"/>
              <a:t>最后，左下表格中展示了复现</a:t>
            </a:r>
            <a:r>
              <a:rPr lang="en-US" altLang="zh-CN" dirty="0"/>
              <a:t>Jurgens</a:t>
            </a:r>
            <a:r>
              <a:rPr lang="zh-CN" altLang="en-US" dirty="0"/>
              <a:t>等人研究成果时的分类结果，红色标出了测试集中传承改进类预测正确的样本数量。样本量较大的类别分类效果良好，而样本量较少的类别分类效果很差。但由于类别间样本数量不均衡的原因，计算分类评估指标时的结果容易忽略这个问题</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针对已有研究中仍然存在的问题，我的毕设研究思路大致为三步：</a:t>
            </a:r>
            <a:endParaRPr lang="en-US" altLang="zh-CN" dirty="0"/>
          </a:p>
          <a:p>
            <a:r>
              <a:rPr lang="zh-CN" altLang="en-US" dirty="0"/>
              <a:t>首先，拓宽数据来源，缓解数据集类别间数量差异过大的问题。</a:t>
            </a:r>
            <a:endParaRPr lang="en-US" altLang="zh-CN" dirty="0"/>
          </a:p>
          <a:p>
            <a:r>
              <a:rPr lang="zh-CN" altLang="en-US" dirty="0"/>
              <a:t>其次是更新特征集合，包括优化已有引用分类成果中使用的特征集合，进行降维替换等操作。更重要的是扩大当前引用目的分类过程的信息输入视角，增加新的特征维度，辅助分类过程。</a:t>
            </a:r>
            <a:endParaRPr lang="en-US" altLang="zh-CN" dirty="0"/>
          </a:p>
          <a:p>
            <a:r>
              <a:rPr lang="zh-CN" altLang="en-US" dirty="0"/>
              <a:t>最后是对分类器性能进行实验，包括比较传统机器学习模型分类效果及预训练语言模型的无</a:t>
            </a:r>
            <a:r>
              <a:rPr lang="en-US" altLang="zh-CN" dirty="0"/>
              <a:t>finetune</a:t>
            </a:r>
            <a:r>
              <a:rPr lang="zh-CN" altLang="en-US" dirty="0"/>
              <a:t>状态引用分类效果。</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首先介绍一下数据集优化过程</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针对重要类别引用样本少，类别间数量不均衡的问题，首先进行数据集整合对齐。我将已有开源引用目的数据集中的论文与</a:t>
            </a:r>
            <a:r>
              <a:rPr lang="en-US" altLang="zh-CN" dirty="0"/>
              <a:t>ACL</a:t>
            </a:r>
            <a:r>
              <a:rPr lang="zh-CN" altLang="en-US" dirty="0"/>
              <a:t>电子图书馆以及微软学术知识图谱进行匹配，确认其在学术知识图谱中的节点身份。对齐后才能进行标签映射，将多种标准映射为相同的重要</a:t>
            </a:r>
            <a:r>
              <a:rPr lang="en-US" altLang="zh-CN" dirty="0"/>
              <a:t>/</a:t>
            </a:r>
            <a:r>
              <a:rPr lang="zh-CN" altLang="en-US" dirty="0"/>
              <a:t>非重要类别引用，统一标签。最终进行特征提取等步骤。</a:t>
            </a:r>
            <a:endParaRPr lang="en-US" altLang="zh-CN" dirty="0"/>
          </a:p>
          <a:p>
            <a:r>
              <a:rPr lang="zh-CN" altLang="en-US" dirty="0"/>
              <a:t>微软学术知识图谱是在</a:t>
            </a:r>
            <a:r>
              <a:rPr lang="en-US" altLang="zh-CN" dirty="0"/>
              <a:t>2020</a:t>
            </a:r>
            <a:r>
              <a:rPr lang="zh-CN" altLang="en-US" dirty="0"/>
              <a:t>年开源的大型学术知识图谱，在之前的工作中均没有作者尝试借助学术知识图谱来汇聚数据集。</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在进行了数据集整合后，由于原有数据集合的重要类别样本仍然较少，因此人工标注过程是必要的。</a:t>
            </a:r>
            <a:endParaRPr lang="en-US" altLang="zh-CN" dirty="0"/>
          </a:p>
          <a:p>
            <a:r>
              <a:rPr lang="zh-CN" altLang="en-US" dirty="0"/>
              <a:t>前人的工作并不是针对重要类别引用进行的，因此在标注过程中通读文章全文并标注所有引用的目的的方式是较为常见的。但是这种方式在标注重要类别引用时的效率将会大大降低。每篇文章中最多只有一到三条重要引用，并且仅有约</a:t>
            </a:r>
            <a:r>
              <a:rPr lang="en-US" altLang="zh-CN" dirty="0"/>
              <a:t>1/4</a:t>
            </a:r>
            <a:r>
              <a:rPr lang="zh-CN" altLang="en-US" dirty="0"/>
              <a:t>的论文有明确的重要类别引用。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如图</a:t>
            </a:r>
            <a:r>
              <a:rPr lang="en-US" altLang="zh-CN" dirty="0"/>
              <a:t>3</a:t>
            </a:r>
            <a:r>
              <a:rPr lang="zh-CN" altLang="en-US" dirty="0"/>
              <a:t>，本文采取迭代优化的方式形成一个闭环，并且开发了标注工具来填补工具空缺。基于已有的融合数据集训练弱分类器，标注者仅需要关注被弱分类器分类为重要类的引用即可，大幅减少标注者需要判断的引用数量。新标注数据将会扩充入已有数据集并重新训练弱分类器模型，继续辅助标注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右下所示为开发的标注程序展示界面，标注者将可以有</a:t>
            </a:r>
            <a:r>
              <a:rPr lang="en-US" altLang="zh-CN" dirty="0"/>
              <a:t>【</a:t>
            </a:r>
            <a:r>
              <a:rPr lang="zh-CN" altLang="en-US" dirty="0"/>
              <a:t>观看全文</a:t>
            </a:r>
            <a:r>
              <a:rPr lang="en-US" altLang="zh-CN" dirty="0"/>
              <a:t>】</a:t>
            </a:r>
            <a:r>
              <a:rPr lang="zh-CN" altLang="en-US" dirty="0"/>
              <a:t>等多种交互选项，操作简便。</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5.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notesSlide" Target="../notesSlides/notesSlide16.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30.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31.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3.xml"/><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tags" Target="../tags/tag92.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4.xml"/><Relationship Id="rId7" Type="http://schemas.openxmlformats.org/officeDocument/2006/relationships/image" Target="../media/image1.png"/><Relationship Id="rId6" Type="http://schemas.microsoft.com/office/2007/relationships/hdphoto" Target="../media/image38.wdp"/><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1.png"/><Relationship Id="rId1" Type="http://schemas.openxmlformats.org/officeDocument/2006/relationships/tags" Target="../tags/tag9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0.xml"/><Relationship Id="rId3" Type="http://schemas.openxmlformats.org/officeDocument/2006/relationships/image" Target="../media/image39.png"/><Relationship Id="rId2" Type="http://schemas.openxmlformats.org/officeDocument/2006/relationships/tags" Target="../tags/tag9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tags" Target="../tags/tag66.xml"/><Relationship Id="rId2" Type="http://schemas.openxmlformats.org/officeDocument/2006/relationships/image" Target="../media/image2.svg"/><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tags" Target="../tags/tag6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0.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tags" Target="../tags/tag69.xml"/><Relationship Id="rId4" Type="http://schemas.openxmlformats.org/officeDocument/2006/relationships/image" Target="../media/image9.png"/><Relationship Id="rId3" Type="http://schemas.openxmlformats.org/officeDocument/2006/relationships/tags" Target="../tags/tag68.xml"/><Relationship Id="rId2" Type="http://schemas.openxmlformats.org/officeDocument/2006/relationships/image" Target="../media/image2.svg"/><Relationship Id="rId10" Type="http://schemas.openxmlformats.org/officeDocument/2006/relationships/notesSlide" Target="../notesSlides/notesSlide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2.svg"/><Relationship Id="rId13" Type="http://schemas.openxmlformats.org/officeDocument/2006/relationships/notesSlide" Target="../notesSlides/notesSlide6.xml"/><Relationship Id="rId12" Type="http://schemas.openxmlformats.org/officeDocument/2006/relationships/slideLayout" Target="../slideLayouts/slideLayout1.xml"/><Relationship Id="rId11" Type="http://schemas.openxmlformats.org/officeDocument/2006/relationships/tags" Target="../tags/tag71.xml"/><Relationship Id="rId10" Type="http://schemas.openxmlformats.org/officeDocument/2006/relationships/image" Target="../media/image19.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椭圆 38"/>
          <p:cNvSpPr/>
          <p:nvPr/>
        </p:nvSpPr>
        <p:spPr>
          <a:xfrm>
            <a:off x="4009390" y="4866028"/>
            <a:ext cx="257175" cy="25717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306185" y="4866028"/>
            <a:ext cx="257175" cy="25717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18"/>
          <p:cNvSpPr/>
          <p:nvPr/>
        </p:nvSpPr>
        <p:spPr>
          <a:xfrm rot="5400000">
            <a:off x="4893945" y="-4777740"/>
            <a:ext cx="2406015" cy="12191365"/>
          </a:xfrm>
          <a:prstGeom prst="homePlate">
            <a:avLst>
              <a:gd name="adj" fmla="val 8261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五边形 17"/>
          <p:cNvSpPr/>
          <p:nvPr/>
        </p:nvSpPr>
        <p:spPr>
          <a:xfrm rot="5400000">
            <a:off x="4985385" y="-4986020"/>
            <a:ext cx="2220595" cy="12192635"/>
          </a:xfrm>
          <a:prstGeom prst="homePlate">
            <a:avLst>
              <a:gd name="adj" fmla="val 7593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705100" y="2700043"/>
            <a:ext cx="6780530" cy="1106805"/>
          </a:xfrm>
          <a:prstGeom prst="rect">
            <a:avLst/>
          </a:prstGeom>
          <a:noFill/>
        </p:spPr>
        <p:txBody>
          <a:bodyPr wrap="square" rtlCol="0">
            <a:spAutoFit/>
          </a:bodyPr>
          <a:lstStyle/>
          <a:p>
            <a:pPr algn="ctr"/>
            <a:r>
              <a:rPr lang="zh-CN" altLang="en-US" sz="6600">
                <a:solidFill>
                  <a:schemeClr val="tx2">
                    <a:lumMod val="75000"/>
                    <a:lumOff val="25000"/>
                  </a:schemeClr>
                </a:solidFill>
                <a:latin typeface="汉仪中黑S" panose="00020600040101010101" charset="-122"/>
                <a:ea typeface="汉仪中黑S" panose="00020600040101010101" charset="-122"/>
                <a:cs typeface="汉仪中黑S" panose="00020600040101010101" charset="-122"/>
              </a:rPr>
              <a:t>硕士学位答辩</a:t>
            </a:r>
            <a:endParaRPr lang="zh-CN" altLang="en-US" sz="6600">
              <a:solidFill>
                <a:schemeClr val="tx2">
                  <a:lumMod val="75000"/>
                  <a:lumOff val="25000"/>
                </a:schemeClr>
              </a:solidFill>
              <a:latin typeface="汉仪中黑S" panose="00020600040101010101" charset="-122"/>
              <a:ea typeface="汉仪中黑S" panose="00020600040101010101" charset="-122"/>
              <a:cs typeface="汉仪中黑S" panose="00020600040101010101" charset="-122"/>
            </a:endParaRPr>
          </a:p>
        </p:txBody>
      </p:sp>
      <p:sp>
        <p:nvSpPr>
          <p:cNvPr id="37" name="文本框 36"/>
          <p:cNvSpPr txBox="1"/>
          <p:nvPr/>
        </p:nvSpPr>
        <p:spPr>
          <a:xfrm>
            <a:off x="4371975" y="4843803"/>
            <a:ext cx="1605280" cy="337185"/>
          </a:xfrm>
          <a:prstGeom prst="rect">
            <a:avLst/>
          </a:prstGeom>
          <a:noFill/>
        </p:spPr>
        <p:txBody>
          <a:bodyPr wrap="none" rtlCol="0">
            <a:spAutoFit/>
          </a:bodyPr>
          <a:lstStyle/>
          <a:p>
            <a:r>
              <a:rPr lang="zh-CN" altLang="en-US" sz="1600">
                <a:solidFill>
                  <a:schemeClr val="tx2">
                    <a:lumMod val="75000"/>
                    <a:lumOff val="25000"/>
                  </a:schemeClr>
                </a:solidFill>
                <a:latin typeface="汉仪中黑S" panose="00020600040101010101" charset="-122"/>
                <a:ea typeface="汉仪中黑S" panose="00020600040101010101" charset="-122"/>
              </a:rPr>
              <a:t>展示人：许木璠</a:t>
            </a:r>
            <a:endParaRPr lang="zh-CN" altLang="en-US" sz="1600">
              <a:solidFill>
                <a:schemeClr val="tx2">
                  <a:lumMod val="75000"/>
                  <a:lumOff val="25000"/>
                </a:schemeClr>
              </a:solidFill>
              <a:latin typeface="汉仪中黑S" panose="00020600040101010101" charset="-122"/>
              <a:ea typeface="汉仪中黑S" panose="00020600040101010101" charset="-122"/>
            </a:endParaRPr>
          </a:p>
        </p:txBody>
      </p:sp>
      <p:sp>
        <p:nvSpPr>
          <p:cNvPr id="38" name="文本框 37"/>
          <p:cNvSpPr txBox="1"/>
          <p:nvPr/>
        </p:nvSpPr>
        <p:spPr>
          <a:xfrm>
            <a:off x="6682740" y="4844438"/>
            <a:ext cx="1605280" cy="337185"/>
          </a:xfrm>
          <a:prstGeom prst="rect">
            <a:avLst/>
          </a:prstGeom>
          <a:noFill/>
        </p:spPr>
        <p:txBody>
          <a:bodyPr wrap="none" rtlCol="0">
            <a:spAutoFit/>
          </a:bodyPr>
          <a:lstStyle/>
          <a:p>
            <a:r>
              <a:rPr lang="zh-CN" altLang="en-US" sz="1600">
                <a:solidFill>
                  <a:schemeClr val="tx2">
                    <a:lumMod val="75000"/>
                    <a:lumOff val="25000"/>
                  </a:schemeClr>
                </a:solidFill>
                <a:latin typeface="汉仪中黑S" panose="00020600040101010101" charset="-122"/>
                <a:ea typeface="汉仪中黑S" panose="00020600040101010101" charset="-122"/>
              </a:rPr>
              <a:t>指导老师：时磊</a:t>
            </a:r>
            <a:endParaRPr lang="en-US" altLang="zh-CN" sz="1600">
              <a:solidFill>
                <a:schemeClr val="tx2">
                  <a:lumMod val="75000"/>
                  <a:lumOff val="25000"/>
                </a:schemeClr>
              </a:solidFill>
              <a:latin typeface="汉仪中黑S" panose="00020600040101010101" charset="-122"/>
              <a:ea typeface="汉仪中黑S" panose="00020600040101010101" charset="-122"/>
            </a:endParaRPr>
          </a:p>
        </p:txBody>
      </p:sp>
      <p:sp>
        <p:nvSpPr>
          <p:cNvPr id="2" name="椭圆 1"/>
          <p:cNvSpPr/>
          <p:nvPr/>
        </p:nvSpPr>
        <p:spPr>
          <a:xfrm>
            <a:off x="5255260" y="5375933"/>
            <a:ext cx="257175" cy="25717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631815" y="5354343"/>
            <a:ext cx="1864613" cy="338554"/>
          </a:xfrm>
          <a:prstGeom prst="rect">
            <a:avLst/>
          </a:prstGeom>
          <a:noFill/>
        </p:spPr>
        <p:txBody>
          <a:bodyPr wrap="none" rtlCol="0">
            <a:spAutoFit/>
          </a:bodyPr>
          <a:lstStyle/>
          <a:p>
            <a:r>
              <a:rPr lang="zh-CN" altLang="en-US" sz="1600" dirty="0">
                <a:solidFill>
                  <a:schemeClr val="tx2">
                    <a:lumMod val="75000"/>
                    <a:lumOff val="25000"/>
                  </a:schemeClr>
                </a:solidFill>
                <a:latin typeface="汉仪中黑S" panose="00020600040101010101" charset="-122"/>
                <a:ea typeface="汉仪中黑S" panose="00020600040101010101" charset="-122"/>
              </a:rPr>
              <a:t>时间：</a:t>
            </a:r>
            <a:r>
              <a:rPr lang="en-US" altLang="zh-CN" sz="1600" dirty="0">
                <a:solidFill>
                  <a:schemeClr val="tx2">
                    <a:lumMod val="75000"/>
                    <a:lumOff val="25000"/>
                  </a:schemeClr>
                </a:solidFill>
                <a:latin typeface="汉仪中黑S" panose="00020600040101010101" charset="-122"/>
                <a:ea typeface="汉仪中黑S" panose="00020600040101010101" charset="-122"/>
              </a:rPr>
              <a:t>2022.12.16</a:t>
            </a:r>
            <a:endParaRPr lang="en-US" altLang="zh-CN" sz="1600" dirty="0">
              <a:solidFill>
                <a:schemeClr val="tx2">
                  <a:lumMod val="75000"/>
                  <a:lumOff val="25000"/>
                </a:schemeClr>
              </a:solidFill>
              <a:latin typeface="汉仪中黑S" panose="00020600040101010101" charset="-122"/>
              <a:ea typeface="汉仪中黑S" panose="00020600040101010101" charset="-122"/>
            </a:endParaRPr>
          </a:p>
        </p:txBody>
      </p:sp>
      <p:sp>
        <p:nvSpPr>
          <p:cNvPr id="27" name="文本框 26"/>
          <p:cNvSpPr txBox="1"/>
          <p:nvPr/>
        </p:nvSpPr>
        <p:spPr>
          <a:xfrm>
            <a:off x="3154045" y="3783988"/>
            <a:ext cx="5886450" cy="650875"/>
          </a:xfrm>
          <a:prstGeom prst="rect">
            <a:avLst/>
          </a:prstGeom>
          <a:noFill/>
          <a:ln w="28575">
            <a:noFill/>
          </a:ln>
        </p:spPr>
        <p:txBody>
          <a:bodyPr wrap="square" rtlCol="0" anchor="t">
            <a:spAutoFit/>
          </a:bodyPr>
          <a:lstStyle/>
          <a:p>
            <a:pPr lvl="0" algn="ctr">
              <a:lnSpc>
                <a:spcPct val="130000"/>
              </a:lnSpc>
              <a:spcBef>
                <a:spcPts val="0"/>
              </a:spcBef>
              <a:spcAft>
                <a:spcPts val="0"/>
              </a:spcAft>
              <a:buClrTx/>
              <a:buSzTx/>
              <a:buFontTx/>
            </a:pPr>
            <a:r>
              <a:rPr lang="zh-CN" altLang="en-US" sz="2800" dirty="0">
                <a:solidFill>
                  <a:schemeClr val="tx1">
                    <a:lumMod val="65000"/>
                    <a:lumOff val="35000"/>
                  </a:schemeClr>
                </a:solidFill>
                <a:latin typeface="汉仪君黑-45简" panose="020B0604020202020204" charset="-122"/>
                <a:ea typeface="汉仪君黑-45简" panose="020B0604020202020204" charset="-122"/>
                <a:sym typeface="+mn-ea"/>
              </a:rPr>
              <a:t>学术知识图谱中的论文引用语义挖掘</a:t>
            </a:r>
            <a:endParaRPr lang="zh-CN" altLang="en-US" sz="2800" dirty="0">
              <a:solidFill>
                <a:schemeClr val="tx1">
                  <a:lumMod val="65000"/>
                  <a:lumOff val="35000"/>
                </a:schemeClr>
              </a:solidFill>
              <a:latin typeface="汉仪君黑-45简" panose="020B0604020202020204" charset="-122"/>
              <a:ea typeface="汉仪君黑-45简" panose="020B0604020202020204" charset="-122"/>
              <a:sym typeface="+mn-ea"/>
            </a:endParaRPr>
          </a:p>
        </p:txBody>
      </p:sp>
      <p:cxnSp>
        <p:nvCxnSpPr>
          <p:cNvPr id="4" name="直接连接符 3"/>
          <p:cNvCxnSpPr/>
          <p:nvPr/>
        </p:nvCxnSpPr>
        <p:spPr>
          <a:xfrm>
            <a:off x="3228340" y="3783988"/>
            <a:ext cx="567436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536448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数据集优化</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数据标注效果实验验证</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pic>
        <p:nvPicPr>
          <p:cNvPr id="21" name="图片 27"/>
          <p:cNvPicPr>
            <a:picLocks noChangeAspect="1"/>
          </p:cNvPicPr>
          <p:nvPr/>
        </p:nvPicPr>
        <p:blipFill>
          <a:blip r:embed="rId3"/>
          <a:stretch>
            <a:fillRect/>
          </a:stretch>
        </p:blipFill>
        <p:spPr>
          <a:xfrm>
            <a:off x="476250" y="2232025"/>
            <a:ext cx="5676265" cy="4257675"/>
          </a:xfrm>
          <a:prstGeom prst="rect">
            <a:avLst/>
          </a:prstGeom>
          <a:noFill/>
          <a:ln>
            <a:noFill/>
          </a:ln>
        </p:spPr>
      </p:pic>
      <p:pic>
        <p:nvPicPr>
          <p:cNvPr id="20" name="图片 26"/>
          <p:cNvPicPr>
            <a:picLocks noChangeAspect="1"/>
          </p:cNvPicPr>
          <p:nvPr/>
        </p:nvPicPr>
        <p:blipFill>
          <a:blip r:embed="rId4"/>
          <a:stretch>
            <a:fillRect/>
          </a:stretch>
        </p:blipFill>
        <p:spPr>
          <a:xfrm>
            <a:off x="6028690" y="2198370"/>
            <a:ext cx="5720715" cy="4291330"/>
          </a:xfrm>
          <a:prstGeom prst="rect">
            <a:avLst/>
          </a:prstGeom>
          <a:noFill/>
          <a:ln>
            <a:noFill/>
          </a:ln>
        </p:spPr>
      </p:pic>
      <p:sp>
        <p:nvSpPr>
          <p:cNvPr id="17" name="文本框 16"/>
          <p:cNvSpPr txBox="1"/>
          <p:nvPr/>
        </p:nvSpPr>
        <p:spPr>
          <a:xfrm>
            <a:off x="1574482" y="6375400"/>
            <a:ext cx="3632835" cy="368300"/>
          </a:xfrm>
          <a:prstGeom prst="rect">
            <a:avLst/>
          </a:prstGeom>
          <a:noFill/>
        </p:spPr>
        <p:txBody>
          <a:bodyPr wrap="square" rtlCol="0">
            <a:spAutoFit/>
          </a:bodyPr>
          <a:lstStyle/>
          <a:p>
            <a:r>
              <a:rPr lang="zh-CN" altLang="en-US" dirty="0"/>
              <a:t>图</a:t>
            </a:r>
            <a:r>
              <a:rPr lang="en-US" altLang="zh-CN" dirty="0"/>
              <a:t>5 </a:t>
            </a:r>
            <a:r>
              <a:rPr lang="zh-CN" altLang="en-US" dirty="0"/>
              <a:t>标注前后正负样本数量对比</a:t>
            </a:r>
            <a:endParaRPr lang="zh-CN" altLang="en-US" dirty="0"/>
          </a:p>
        </p:txBody>
      </p:sp>
      <p:sp>
        <p:nvSpPr>
          <p:cNvPr id="18" name="文本框 17"/>
          <p:cNvSpPr txBox="1"/>
          <p:nvPr/>
        </p:nvSpPr>
        <p:spPr>
          <a:xfrm>
            <a:off x="7273607" y="6375400"/>
            <a:ext cx="3632835" cy="368300"/>
          </a:xfrm>
          <a:prstGeom prst="rect">
            <a:avLst/>
          </a:prstGeom>
          <a:noFill/>
        </p:spPr>
        <p:txBody>
          <a:bodyPr wrap="square" rtlCol="0">
            <a:spAutoFit/>
          </a:bodyPr>
          <a:lstStyle/>
          <a:p>
            <a:r>
              <a:rPr lang="zh-CN" altLang="en-US"/>
              <a:t>图</a:t>
            </a:r>
            <a:r>
              <a:rPr lang="en-US" altLang="zh-CN"/>
              <a:t>6 </a:t>
            </a:r>
            <a:r>
              <a:rPr lang="zh-CN" altLang="en-US"/>
              <a:t>标注前后重要引用分类效果</a:t>
            </a:r>
            <a:endParaRPr lang="zh-CN" altLang="en-US"/>
          </a:p>
        </p:txBody>
      </p:sp>
      <p:sp>
        <p:nvSpPr>
          <p:cNvPr id="14" name="圆角矩形 13"/>
          <p:cNvSpPr/>
          <p:nvPr/>
        </p:nvSpPr>
        <p:spPr>
          <a:xfrm>
            <a:off x="976630" y="1038225"/>
            <a:ext cx="4528185" cy="617220"/>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929765" y="1116965"/>
            <a:ext cx="2621280" cy="460375"/>
          </a:xfrm>
          <a:prstGeom prst="rect">
            <a:avLst/>
          </a:prstGeom>
          <a:noFill/>
        </p:spPr>
        <p:txBody>
          <a:bodyPr wrap="none" rtlCol="0">
            <a:spAutoFit/>
          </a:bodyPr>
          <a:lstStyle/>
          <a:p>
            <a:pPr algn="ctr"/>
            <a:r>
              <a:rPr lang="zh-CN" altLang="en-US" sz="2400">
                <a:solidFill>
                  <a:schemeClr val="bg1"/>
                </a:solidFill>
                <a:latin typeface="汉仪中黑S" panose="00020600040101010101" charset="-122"/>
                <a:ea typeface="汉仪中黑S" panose="00020600040101010101" charset="-122"/>
                <a:sym typeface="+mn-ea"/>
              </a:rPr>
              <a:t>正负样本比例提升</a:t>
            </a:r>
            <a:endParaRPr lang="zh-CN" altLang="en-US" sz="2400">
              <a:solidFill>
                <a:schemeClr val="bg1"/>
              </a:solidFill>
              <a:latin typeface="汉仪中黑S" panose="00020600040101010101" charset="-122"/>
              <a:ea typeface="汉仪中黑S" panose="00020600040101010101" charset="-122"/>
              <a:sym typeface="+mn-ea"/>
            </a:endParaRPr>
          </a:p>
        </p:txBody>
      </p:sp>
      <p:sp>
        <p:nvSpPr>
          <p:cNvPr id="11" name="圆角矩形 10"/>
          <p:cNvSpPr/>
          <p:nvPr/>
        </p:nvSpPr>
        <p:spPr>
          <a:xfrm>
            <a:off x="6825931" y="1038225"/>
            <a:ext cx="4528185" cy="617220"/>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084185" y="1116965"/>
            <a:ext cx="2011680" cy="460375"/>
          </a:xfrm>
          <a:prstGeom prst="rect">
            <a:avLst/>
          </a:prstGeom>
          <a:noFill/>
        </p:spPr>
        <p:txBody>
          <a:bodyPr wrap="none" rtlCol="0">
            <a:spAutoFit/>
          </a:bodyPr>
          <a:lstStyle/>
          <a:p>
            <a:r>
              <a:rPr lang="zh-CN" altLang="en-US" sz="2400">
                <a:solidFill>
                  <a:schemeClr val="bg1"/>
                </a:solidFill>
                <a:latin typeface="汉仪中黑S" panose="00020600040101010101" charset="-122"/>
                <a:ea typeface="汉仪中黑S" panose="00020600040101010101" charset="-122"/>
                <a:sym typeface="+mn-ea"/>
              </a:rPr>
              <a:t>分类效果提升</a:t>
            </a:r>
            <a:endParaRPr lang="zh-CN" altLang="en-US" sz="2400">
              <a:solidFill>
                <a:schemeClr val="bg1"/>
              </a:solidFill>
              <a:latin typeface="汉仪中黑S" panose="00020600040101010101" charset="-122"/>
              <a:ea typeface="汉仪中黑S" panose="00020600040101010101" charset="-122"/>
              <a:sym typeface="+mn-ea"/>
            </a:endParaRPr>
          </a:p>
        </p:txBody>
      </p:sp>
      <p:sp>
        <p:nvSpPr>
          <p:cNvPr id="12" name="文本框 11"/>
          <p:cNvSpPr txBox="1"/>
          <p:nvPr/>
        </p:nvSpPr>
        <p:spPr>
          <a:xfrm>
            <a:off x="803274" y="1787525"/>
            <a:ext cx="5175250" cy="450850"/>
          </a:xfrm>
          <a:prstGeom prst="rect">
            <a:avLst/>
          </a:prstGeom>
          <a:noFill/>
        </p:spPr>
        <p:txBody>
          <a:bodyPr wrap="square" rtlCol="0" anchor="t">
            <a:spAutoFit/>
          </a:bodyPr>
          <a:lstStyle/>
          <a:p>
            <a:pPr marL="171450" indent="-171450" algn="l">
              <a:lnSpc>
                <a:spcPct val="130000"/>
              </a:lnSpc>
              <a:spcBef>
                <a:spcPts val="0"/>
              </a:spcBef>
              <a:spcAft>
                <a:spcPts val="0"/>
              </a:spcAft>
              <a:buFont typeface="Wingdings" panose="05000000000000000000" charset="0"/>
              <a:buChar char="Ø"/>
            </a:pPr>
            <a:r>
              <a:rPr lang="zh-CN" altLang="en-US"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标注</a:t>
            </a:r>
            <a:r>
              <a:rPr lang="en-US" altLang="zh-CN"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107</a:t>
            </a:r>
            <a:r>
              <a:rPr lang="zh-CN" altLang="en-US"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个重要类别样本，有效提升正负样本比</a:t>
            </a:r>
            <a:endParaRPr lang="zh-CN" altLang="en-US"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endParaRPr>
          </a:p>
        </p:txBody>
      </p:sp>
      <p:sp>
        <p:nvSpPr>
          <p:cNvPr id="13" name="文本框 12"/>
          <p:cNvSpPr txBox="1"/>
          <p:nvPr/>
        </p:nvSpPr>
        <p:spPr>
          <a:xfrm>
            <a:off x="6502399" y="1788078"/>
            <a:ext cx="5175250" cy="450850"/>
          </a:xfrm>
          <a:prstGeom prst="rect">
            <a:avLst/>
          </a:prstGeom>
          <a:noFill/>
        </p:spPr>
        <p:txBody>
          <a:bodyPr wrap="square" rtlCol="0" anchor="t">
            <a:spAutoFit/>
          </a:bodyPr>
          <a:lstStyle/>
          <a:p>
            <a:pPr marL="171450" indent="-171450" algn="l">
              <a:lnSpc>
                <a:spcPct val="130000"/>
              </a:lnSpc>
              <a:spcBef>
                <a:spcPts val="0"/>
              </a:spcBef>
              <a:spcAft>
                <a:spcPts val="0"/>
              </a:spcAft>
              <a:buFont typeface="Wingdings" panose="05000000000000000000" charset="0"/>
              <a:buChar char="Ø"/>
            </a:pPr>
            <a:r>
              <a:rPr lang="zh-CN" altLang="en-US">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新标注样本有效提升了相同模型下的分类效果</a:t>
            </a:r>
            <a:endParaRPr lang="zh-CN" altLang="en-US">
              <a:solidFill>
                <a:schemeClr val="tx1">
                  <a:lumMod val="65000"/>
                  <a:lumOff val="35000"/>
                </a:schemeClr>
              </a:solidFill>
              <a:latin typeface="黑体" panose="02010609060101010101" charset="-122"/>
              <a:ea typeface="黑体" panose="02010609060101010101" charset="-122"/>
              <a:cs typeface="黑体" panose="02010609060101010101" charset="-122"/>
              <a:sym typeface="+mn-ea"/>
            </a:endParaRPr>
          </a:p>
        </p:txBody>
      </p:sp>
    </p:spTree>
    <p:custDataLst>
      <p:tags r:id="rId5"/>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16200000">
            <a:off x="5097145" y="1390650"/>
            <a:ext cx="1729740" cy="1539875"/>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41775" y="3194050"/>
            <a:ext cx="3840480" cy="829945"/>
          </a:xfrm>
          <a:prstGeom prst="rect">
            <a:avLst/>
          </a:prstGeom>
          <a:noFill/>
        </p:spPr>
        <p:txBody>
          <a:bodyPr wrap="none" rtlCol="0">
            <a:spAutoFit/>
          </a:bodyPr>
          <a:lstStyle/>
          <a:p>
            <a:pPr algn="l"/>
            <a:r>
              <a:rPr lang="zh-CN" altLang="en-US" sz="4800">
                <a:solidFill>
                  <a:schemeClr val="tx2">
                    <a:lumMod val="75000"/>
                    <a:lumOff val="25000"/>
                  </a:schemeClr>
                </a:solidFill>
                <a:latin typeface="汉仪中黑S" panose="00020600040101010101" charset="-122"/>
                <a:ea typeface="汉仪中黑S" panose="00020600040101010101" charset="-122"/>
                <a:sym typeface="+mn-ea"/>
              </a:rPr>
              <a:t>引用目的分类</a:t>
            </a:r>
            <a:endParaRPr lang="zh-CN" altLang="en-US" sz="48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23" name="直接连接符 22"/>
          <p:cNvCxnSpPr/>
          <p:nvPr/>
        </p:nvCxnSpPr>
        <p:spPr>
          <a:xfrm>
            <a:off x="3594735" y="3922395"/>
            <a:ext cx="500253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32303038313138363b32303039303531393bcbd1cbf7"/>
          <p:cNvPicPr>
            <a:picLocks noChangeAspect="1"/>
          </p:cNvPicPr>
          <p:nvPr/>
        </p:nvPicPr>
        <p:blipFill>
          <a:blip r:embed="rId1"/>
          <a:stretch>
            <a:fillRect/>
          </a:stretch>
        </p:blipFill>
        <p:spPr>
          <a:xfrm>
            <a:off x="5537835" y="1736725"/>
            <a:ext cx="848360" cy="848360"/>
          </a:xfrm>
          <a:prstGeom prst="rect">
            <a:avLst/>
          </a:prstGeom>
        </p:spPr>
      </p:pic>
      <p:sp>
        <p:nvSpPr>
          <p:cNvPr id="4" name="椭圆 3"/>
          <p:cNvSpPr/>
          <p:nvPr/>
        </p:nvSpPr>
        <p:spPr>
          <a:xfrm>
            <a:off x="5020310" y="427609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5020310" y="475361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5427345" y="4152265"/>
            <a:ext cx="1198880" cy="398780"/>
          </a:xfrm>
          <a:prstGeom prst="rect">
            <a:avLst/>
          </a:prstGeom>
          <a:noFill/>
        </p:spPr>
        <p:txBody>
          <a:bodyPr wrap="none" rtlCol="0">
            <a:spAutoFit/>
          </a:bodyPr>
          <a:lstStyle/>
          <a:p>
            <a:r>
              <a:rPr lang="zh-CN" altLang="en-US" sz="2000">
                <a:solidFill>
                  <a:schemeClr val="tx2">
                    <a:lumMod val="75000"/>
                    <a:lumOff val="25000"/>
                  </a:schemeClr>
                </a:solidFill>
                <a:latin typeface="汉仪中黑S" panose="00020600040101010101" charset="-122"/>
                <a:ea typeface="汉仪中黑S" panose="00020600040101010101" charset="-122"/>
              </a:rPr>
              <a:t>特征工程</a:t>
            </a:r>
            <a:endParaRPr lang="zh-CN" altLang="en-US" sz="2000">
              <a:solidFill>
                <a:schemeClr val="tx2">
                  <a:lumMod val="75000"/>
                  <a:lumOff val="25000"/>
                </a:schemeClr>
              </a:solidFill>
              <a:latin typeface="汉仪中黑S" panose="00020600040101010101" charset="-122"/>
              <a:ea typeface="汉仪中黑S" panose="00020600040101010101" charset="-122"/>
            </a:endParaRPr>
          </a:p>
        </p:txBody>
      </p:sp>
      <p:sp>
        <p:nvSpPr>
          <p:cNvPr id="7" name="文本框 6"/>
          <p:cNvSpPr txBox="1"/>
          <p:nvPr/>
        </p:nvSpPr>
        <p:spPr>
          <a:xfrm>
            <a:off x="5427345" y="4632325"/>
            <a:ext cx="2214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引用网络信息注入</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8" name="椭圆 7"/>
          <p:cNvSpPr/>
          <p:nvPr/>
        </p:nvSpPr>
        <p:spPr>
          <a:xfrm>
            <a:off x="5020310" y="524002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5427345" y="5112385"/>
            <a:ext cx="1198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实验结果</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Tree>
    <p:custDataLst>
      <p:tags r:id="rId2"/>
    </p:custData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08660" y="330835"/>
            <a:ext cx="384048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引用目的分类</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特征工程</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6" name="直接连接符 5"/>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grpSp>
        <p:nvGrpSpPr>
          <p:cNvPr id="23" name="组合 22"/>
          <p:cNvGrpSpPr/>
          <p:nvPr/>
        </p:nvGrpSpPr>
        <p:grpSpPr>
          <a:xfrm>
            <a:off x="481965" y="1309370"/>
            <a:ext cx="4296436" cy="2535857"/>
            <a:chOff x="1734" y="4087"/>
            <a:chExt cx="6415" cy="3994"/>
          </a:xfrm>
        </p:grpSpPr>
        <p:grpSp>
          <p:nvGrpSpPr>
            <p:cNvPr id="20" name="组合 19"/>
            <p:cNvGrpSpPr/>
            <p:nvPr/>
          </p:nvGrpSpPr>
          <p:grpSpPr>
            <a:xfrm>
              <a:off x="1734" y="4087"/>
              <a:ext cx="6415" cy="3994"/>
              <a:chOff x="1734" y="4087"/>
              <a:chExt cx="5918" cy="4009"/>
            </a:xfrm>
          </p:grpSpPr>
          <p:sp>
            <p:nvSpPr>
              <p:cNvPr id="17" name="圆角矩形 16"/>
              <p:cNvSpPr/>
              <p:nvPr/>
            </p:nvSpPr>
            <p:spPr>
              <a:xfrm>
                <a:off x="1735" y="4087"/>
                <a:ext cx="5917" cy="4009"/>
              </a:xfrm>
              <a:prstGeom prst="roundRect">
                <a:avLst>
                  <a:gd name="adj" fmla="val 99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916" y="4156"/>
                <a:ext cx="2310" cy="630"/>
              </a:xfrm>
              <a:prstGeom prst="rect">
                <a:avLst/>
              </a:prstGeom>
              <a:noFill/>
            </p:spPr>
            <p:txBody>
              <a:bodyPr wrap="square" rtlCol="0">
                <a:spAutoFit/>
              </a:bodyPr>
              <a:lstStyle/>
              <a:p>
                <a:pPr algn="ct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原有特征集</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cxnSp>
            <p:nvCxnSpPr>
              <p:cNvPr id="19" name="直接连接符 18"/>
              <p:cNvCxnSpPr/>
              <p:nvPr/>
            </p:nvCxnSpPr>
            <p:spPr>
              <a:xfrm flipV="1">
                <a:off x="1734" y="4826"/>
                <a:ext cx="5917" cy="1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1749" y="4878"/>
              <a:ext cx="6400" cy="3052"/>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362维内容特征，特征维度较大</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存在相同或关联度较大的特征维度</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特征抽取过程数据源局限性较大</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特征计算过程有误</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grpSp>
      <p:grpSp>
        <p:nvGrpSpPr>
          <p:cNvPr id="24" name="组合 23"/>
          <p:cNvGrpSpPr/>
          <p:nvPr/>
        </p:nvGrpSpPr>
        <p:grpSpPr>
          <a:xfrm>
            <a:off x="7345045" y="1309370"/>
            <a:ext cx="4254555" cy="2864551"/>
            <a:chOff x="1734" y="4087"/>
            <a:chExt cx="6700" cy="4511"/>
          </a:xfrm>
        </p:grpSpPr>
        <p:grpSp>
          <p:nvGrpSpPr>
            <p:cNvPr id="25" name="组合 24"/>
            <p:cNvGrpSpPr/>
            <p:nvPr/>
          </p:nvGrpSpPr>
          <p:grpSpPr>
            <a:xfrm>
              <a:off x="1734" y="4087"/>
              <a:ext cx="6700" cy="3992"/>
              <a:chOff x="1734" y="4087"/>
              <a:chExt cx="6181" cy="4008"/>
            </a:xfrm>
          </p:grpSpPr>
          <p:sp>
            <p:nvSpPr>
              <p:cNvPr id="26" name="圆角矩形 25"/>
              <p:cNvSpPr/>
              <p:nvPr/>
            </p:nvSpPr>
            <p:spPr>
              <a:xfrm>
                <a:off x="1735" y="4087"/>
                <a:ext cx="6180" cy="4008"/>
              </a:xfrm>
              <a:prstGeom prst="roundRect">
                <a:avLst>
                  <a:gd name="adj" fmla="val 99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916" y="4184"/>
                <a:ext cx="2310" cy="630"/>
              </a:xfrm>
              <a:prstGeom prst="rect">
                <a:avLst/>
              </a:prstGeom>
              <a:noFill/>
            </p:spPr>
            <p:txBody>
              <a:bodyPr wrap="square" rtlCol="0">
                <a:spAutoFit/>
              </a:bodyPr>
              <a:lstStyle/>
              <a:p>
                <a:pPr algn="ct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新特征集</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cxnSp>
            <p:nvCxnSpPr>
              <p:cNvPr id="28" name="直接连接符 27"/>
              <p:cNvCxnSpPr/>
              <p:nvPr/>
            </p:nvCxnSpPr>
            <p:spPr>
              <a:xfrm flipV="1">
                <a:off x="1734" y="4834"/>
                <a:ext cx="6163" cy="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1735" y="4858"/>
              <a:ext cx="6699" cy="3740"/>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合并更新后的</a:t>
              </a:r>
              <a:r>
                <a:rPr lang="en-US" altLang="zh-CN" sz="2000">
                  <a:solidFill>
                    <a:schemeClr val="tx1">
                      <a:lumMod val="65000"/>
                      <a:lumOff val="35000"/>
                    </a:schemeClr>
                  </a:solidFill>
                  <a:latin typeface="黑体" panose="02010609060101010101" charset="-122"/>
                  <a:ea typeface="黑体" panose="02010609060101010101" charset="-122"/>
                  <a:cs typeface="黑体" panose="02010609060101010101" charset="-122"/>
                </a:rPr>
                <a:t>36</a:t>
              </a: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维特征</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删除冗余特征，合并相似特征</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基于微软学术知识图谱及</a:t>
              </a:r>
              <a:r>
                <a:rPr lang="en-US" altLang="zh-CN" sz="2000">
                  <a:solidFill>
                    <a:schemeClr val="tx1">
                      <a:lumMod val="65000"/>
                      <a:lumOff val="35000"/>
                    </a:schemeClr>
                  </a:solidFill>
                  <a:latin typeface="黑体" panose="02010609060101010101" charset="-122"/>
                  <a:ea typeface="黑体" panose="02010609060101010101" charset="-122"/>
                  <a:cs typeface="黑体" panose="02010609060101010101" charset="-122"/>
                </a:rPr>
                <a:t>ACL Anthology</a:t>
              </a: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论文全文进行特征计算</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fontAlgn="auto">
                <a:lnSpc>
                  <a:spcPct val="150000"/>
                </a:lnSpc>
                <a:buFont typeface="Wingdings" panose="05000000000000000000" charset="0"/>
                <a:buChar char="Ø"/>
              </a:pP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grpSp>
      <p:graphicFrame>
        <p:nvGraphicFramePr>
          <p:cNvPr id="4" name="表格 3"/>
          <p:cNvGraphicFramePr/>
          <p:nvPr>
            <p:custDataLst>
              <p:tags r:id="rId2"/>
            </p:custDataLst>
          </p:nvPr>
        </p:nvGraphicFramePr>
        <p:xfrm>
          <a:off x="448310" y="4458335"/>
          <a:ext cx="11234420" cy="1892300"/>
        </p:xfrm>
        <a:graphic>
          <a:graphicData uri="http://schemas.openxmlformats.org/drawingml/2006/table">
            <a:tbl>
              <a:tblPr firstRow="1" bandRow="1">
                <a:tableStyleId>{5940675A-B579-460E-94D1-54222C63F5DA}</a:tableStyleId>
              </a:tblPr>
              <a:tblGrid>
                <a:gridCol w="1016000"/>
                <a:gridCol w="2097405"/>
                <a:gridCol w="2953385"/>
                <a:gridCol w="1719580"/>
                <a:gridCol w="2351405"/>
                <a:gridCol w="1096645"/>
              </a:tblGrid>
              <a:tr h="304800">
                <a:tc>
                  <a:txBody>
                    <a:bodyPr/>
                    <a:lstStyle/>
                    <a:p>
                      <a:pPr indent="0" algn="ctr">
                        <a:buNone/>
                      </a:pPr>
                      <a:r>
                        <a:rPr lang="zh-CN" altLang="en-US" sz="2000" b="1">
                          <a:latin typeface="宋体" panose="02010600030101010101" pitchFamily="2" charset="-122"/>
                          <a:ea typeface="宋体" panose="02010600030101010101" pitchFamily="2" charset="-122"/>
                          <a:cs typeface="宋体" panose="02010600030101010101" pitchFamily="2" charset="-122"/>
                        </a:rPr>
                        <a:t>原</a:t>
                      </a:r>
                      <a:r>
                        <a:rPr lang="en-US" sz="2000" b="1">
                          <a:latin typeface="宋体" panose="02010600030101010101" pitchFamily="2" charset="-122"/>
                          <a:ea typeface="宋体" panose="02010600030101010101" pitchFamily="2" charset="-122"/>
                          <a:cs typeface="宋体" panose="02010600030101010101" pitchFamily="2" charset="-122"/>
                        </a:rPr>
                        <a:t>维数</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特征名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特征含义</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操作</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新特征名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000" b="1">
                          <a:latin typeface="宋体" panose="02010600030101010101" pitchFamily="2" charset="-122"/>
                          <a:ea typeface="宋体" panose="02010600030101010101" pitchFamily="2" charset="-122"/>
                          <a:cs typeface="宋体" panose="02010600030101010101" pitchFamily="2" charset="-122"/>
                        </a:rPr>
                        <a:t>新</a:t>
                      </a:r>
                      <a:r>
                        <a:rPr lang="en-US" sz="2000" b="1">
                          <a:latin typeface="宋体" panose="02010600030101010101" pitchFamily="2" charset="-122"/>
                          <a:ea typeface="宋体" panose="02010600030101010101" pitchFamily="2" charset="-122"/>
                          <a:cs typeface="宋体" panose="02010600030101010101" pitchFamily="2" charset="-122"/>
                        </a:rPr>
                        <a:t>维数</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247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ea typeface="宋体" panose="02010600030101010101" pitchFamily="2" charset="-122"/>
                          <a:cs typeface="Times New Roman" panose="02020603050405020304" charset="0"/>
                        </a:rPr>
                        <a:t>Cites_in_X</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引用对象被引位置在文章哪一章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替换为引用在每一章的引用次数</a:t>
                      </a:r>
                      <a:endParaRPr 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lstStyle/>
                    <a:p>
                      <a:pPr indent="0" algn="ctr">
                        <a:buNone/>
                      </a:pPr>
                      <a:r>
                        <a:rPr lang="en-US" sz="1600" b="0">
                          <a:latin typeface="Times New Roman" panose="02020603050405020304" charset="0"/>
                          <a:ea typeface="宋体" panose="02010600030101010101" pitchFamily="2" charset="-122"/>
                          <a:cs typeface="Times New Roman" panose="02020603050405020304" charset="0"/>
                        </a:rPr>
                        <a:t>cite_times_in_XXX</a:t>
                      </a:r>
                      <a:r>
                        <a:rPr lang="en-US" altLang="zh-CN" sz="1600">
                          <a:latin typeface="Times New Roman" panose="02020603050405020304" charset="0"/>
                          <a:cs typeface="Times New Roman" panose="02020603050405020304" charset="0"/>
                        </a:rPr>
                        <a:t> </a:t>
                      </a:r>
                      <a:endParaRPr lang="en-US" altLang="zh-CN" sz="16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9</a:t>
                      </a:r>
                      <a:endParaRPr 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10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ea typeface="宋体" panose="02010600030101010101" pitchFamily="2" charset="-122"/>
                          <a:cs typeface="Times New Roman" panose="02020603050405020304" charset="0"/>
                        </a:rPr>
                        <a:t>Section_X</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引用位置所在section的位置</a:t>
                      </a:r>
                      <a:endParaRPr 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01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ea typeface="宋体" panose="02010600030101010101" pitchFamily="2" charset="-122"/>
                          <a:cs typeface="Times New Roman" panose="02020603050405020304" charset="0"/>
                        </a:rPr>
                        <a:t>InX</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0" name="文本框 29"/>
          <p:cNvSpPr txBox="1"/>
          <p:nvPr/>
        </p:nvSpPr>
        <p:spPr>
          <a:xfrm>
            <a:off x="4033520" y="4090035"/>
            <a:ext cx="4064000" cy="368300"/>
          </a:xfrm>
          <a:prstGeom prst="rect">
            <a:avLst/>
          </a:prstGeom>
          <a:noFill/>
        </p:spPr>
        <p:txBody>
          <a:bodyPr wrap="square" rtlCol="0">
            <a:spAutoFit/>
          </a:bodyPr>
          <a:lstStyle/>
          <a:p>
            <a:pPr algn="ctr"/>
            <a:r>
              <a:rPr lang="zh-CN" altLang="en-US"/>
              <a:t>表</a:t>
            </a:r>
            <a:r>
              <a:rPr lang="en-US" altLang="zh-CN"/>
              <a:t>3 </a:t>
            </a:r>
            <a:r>
              <a:rPr lang="zh-CN" altLang="en-US"/>
              <a:t>特征替换示例</a:t>
            </a:r>
            <a:endParaRPr lang="zh-CN" altLang="en-US"/>
          </a:p>
        </p:txBody>
      </p:sp>
      <p:sp>
        <p:nvSpPr>
          <p:cNvPr id="31" name="矩形 30"/>
          <p:cNvSpPr/>
          <p:nvPr/>
        </p:nvSpPr>
        <p:spPr>
          <a:xfrm>
            <a:off x="5434330" y="2954020"/>
            <a:ext cx="1256030" cy="795020"/>
          </a:xfrm>
          <a:prstGeom prst="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引用网络相关特征</a:t>
            </a:r>
            <a:endParaRPr lang="zh-CN" altLang="en-US"/>
          </a:p>
        </p:txBody>
      </p:sp>
      <p:sp>
        <p:nvSpPr>
          <p:cNvPr id="32" name="矩形 31"/>
          <p:cNvSpPr/>
          <p:nvPr/>
        </p:nvSpPr>
        <p:spPr>
          <a:xfrm>
            <a:off x="5433695" y="1786890"/>
            <a:ext cx="1256030" cy="79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特征筛选特征更新</a:t>
            </a:r>
            <a:endParaRPr lang="zh-CN" altLang="en-US"/>
          </a:p>
        </p:txBody>
      </p:sp>
      <p:sp>
        <p:nvSpPr>
          <p:cNvPr id="34" name="右箭头 33"/>
          <p:cNvSpPr/>
          <p:nvPr/>
        </p:nvSpPr>
        <p:spPr>
          <a:xfrm>
            <a:off x="4890135" y="2088515"/>
            <a:ext cx="43116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802120" y="2088515"/>
            <a:ext cx="43116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6802120" y="3255645"/>
            <a:ext cx="43116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519420" y="1245235"/>
            <a:ext cx="1155065" cy="368300"/>
          </a:xfrm>
          <a:prstGeom prst="rect">
            <a:avLst/>
          </a:prstGeom>
          <a:noFill/>
        </p:spPr>
        <p:txBody>
          <a:bodyPr wrap="square" rtlCol="0">
            <a:spAutoFit/>
          </a:bodyPr>
          <a:lstStyle/>
          <a:p>
            <a:r>
              <a:rPr lang="zh-CN" altLang="en-US" u="sng">
                <a:solidFill>
                  <a:schemeClr val="tx1"/>
                </a:solidFill>
              </a:rPr>
              <a:t>特征工程</a:t>
            </a:r>
            <a:endParaRPr lang="zh-CN" altLang="en-US" u="sng">
              <a:solidFill>
                <a:schemeClr val="tx1"/>
              </a:solidFill>
            </a:endParaRPr>
          </a:p>
        </p:txBody>
      </p:sp>
    </p:spTree>
    <p:custDataLst>
      <p:tags r:id="rId3"/>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08660" y="330835"/>
            <a:ext cx="505968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引用目的分类</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引用网络信息注入</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sp>
        <p:nvSpPr>
          <p:cNvPr id="16" name="文本框 15"/>
          <p:cNvSpPr txBox="1"/>
          <p:nvPr/>
        </p:nvSpPr>
        <p:spPr>
          <a:xfrm>
            <a:off x="628015" y="1189990"/>
            <a:ext cx="6212840" cy="1938020"/>
          </a:xfrm>
          <a:prstGeom prst="rect">
            <a:avLst/>
          </a:prstGeom>
          <a:noFill/>
          <a:ln w="25400">
            <a:solidFill>
              <a:srgbClr val="FFC000"/>
            </a:solidFill>
            <a:prstDash val="dash"/>
          </a:ln>
        </p:spPr>
        <p:txBody>
          <a:bodyPr wrap="square" rtlCol="0">
            <a:spAutoFit/>
          </a:bodyPr>
          <a:lstStyle/>
          <a:p>
            <a:pPr indent="0">
              <a:lnSpc>
                <a:spcPct val="150000"/>
              </a:lnSpc>
              <a:buClrTx/>
              <a:buSzTx/>
              <a:buFont typeface="Wingdings" panose="05000000000000000000" charset="0"/>
              <a:buNone/>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引入网络信息：</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a:lnSpc>
                <a:spcPct val="150000"/>
              </a:lnSpc>
              <a:buClrTx/>
              <a:buSzTx/>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前人成果中仅考虑了与引用直接相关的信息</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285750" indent="-285750">
              <a:lnSpc>
                <a:spcPct val="150000"/>
              </a:lnSpc>
              <a:buClrTx/>
              <a:buSzTx/>
              <a:buFont typeface="Wingdings" panose="05000000000000000000" charset="0"/>
              <a:buChar char="Ø"/>
            </a:pPr>
            <a:r>
              <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rPr>
              <a:t>在此将引用分类任务的视角扩大，引用所在引用网络的信息同样可能对引用目的分类有帮助</a:t>
            </a:r>
            <a:endParaRPr lang="zh-CN" altLang="en-US" sz="200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sp>
        <p:nvSpPr>
          <p:cNvPr id="3" name="椭圆 2"/>
          <p:cNvSpPr/>
          <p:nvPr/>
        </p:nvSpPr>
        <p:spPr>
          <a:xfrm>
            <a:off x="7744460" y="2503805"/>
            <a:ext cx="1092200" cy="843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文章</a:t>
            </a:r>
            <a:r>
              <a:rPr lang="en-US" altLang="zh-CN"/>
              <a:t>1</a:t>
            </a:r>
            <a:endParaRPr lang="en-US" altLang="zh-CN"/>
          </a:p>
        </p:txBody>
      </p:sp>
      <p:sp>
        <p:nvSpPr>
          <p:cNvPr id="4" name="椭圆 3"/>
          <p:cNvSpPr/>
          <p:nvPr/>
        </p:nvSpPr>
        <p:spPr>
          <a:xfrm>
            <a:off x="10248265" y="2503805"/>
            <a:ext cx="1092200" cy="843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文章</a:t>
            </a:r>
            <a:r>
              <a:rPr lang="en-US" altLang="zh-CN"/>
              <a:t>2</a:t>
            </a:r>
            <a:endParaRPr lang="en-US" altLang="zh-CN"/>
          </a:p>
        </p:txBody>
      </p:sp>
      <p:cxnSp>
        <p:nvCxnSpPr>
          <p:cNvPr id="13" name="直接箭头连接符 12"/>
          <p:cNvCxnSpPr>
            <a:stCxn id="3" idx="6"/>
            <a:endCxn id="4" idx="2"/>
          </p:cNvCxnSpPr>
          <p:nvPr/>
        </p:nvCxnSpPr>
        <p:spPr>
          <a:xfrm>
            <a:off x="8836660" y="2926080"/>
            <a:ext cx="1411605"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154160" y="2557780"/>
            <a:ext cx="776605" cy="368300"/>
          </a:xfrm>
          <a:prstGeom prst="rect">
            <a:avLst/>
          </a:prstGeom>
          <a:noFill/>
        </p:spPr>
        <p:txBody>
          <a:bodyPr wrap="square" rtlCol="0">
            <a:spAutoFit/>
          </a:bodyPr>
          <a:lstStyle/>
          <a:p>
            <a:pPr algn="ctr"/>
            <a:r>
              <a:rPr lang="zh-CN" altLang="en-US"/>
              <a:t>引用</a:t>
            </a:r>
            <a:endParaRPr lang="zh-CN" altLang="en-US"/>
          </a:p>
        </p:txBody>
      </p:sp>
      <p:sp>
        <p:nvSpPr>
          <p:cNvPr id="17" name="椭圆 16"/>
          <p:cNvSpPr/>
          <p:nvPr/>
        </p:nvSpPr>
        <p:spPr>
          <a:xfrm>
            <a:off x="8996045" y="4135755"/>
            <a:ext cx="1092200" cy="843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文章</a:t>
            </a:r>
            <a:r>
              <a:rPr lang="en-US" altLang="zh-CN"/>
              <a:t>3</a:t>
            </a:r>
            <a:endParaRPr lang="en-US" altLang="zh-CN"/>
          </a:p>
        </p:txBody>
      </p:sp>
      <p:sp>
        <p:nvSpPr>
          <p:cNvPr id="18" name="椭圆 17"/>
          <p:cNvSpPr/>
          <p:nvPr/>
        </p:nvSpPr>
        <p:spPr>
          <a:xfrm>
            <a:off x="8996045" y="5483225"/>
            <a:ext cx="1092200" cy="843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文章</a:t>
            </a:r>
            <a:r>
              <a:rPr lang="en-US" altLang="zh-CN"/>
              <a:t>4</a:t>
            </a:r>
            <a:endParaRPr lang="en-US" altLang="zh-CN"/>
          </a:p>
        </p:txBody>
      </p:sp>
      <p:cxnSp>
        <p:nvCxnSpPr>
          <p:cNvPr id="22" name="直接箭头连接符 21"/>
          <p:cNvCxnSpPr>
            <a:stCxn id="3" idx="5"/>
            <a:endCxn id="17" idx="1"/>
          </p:cNvCxnSpPr>
          <p:nvPr/>
        </p:nvCxnSpPr>
        <p:spPr>
          <a:xfrm>
            <a:off x="8676640" y="3223895"/>
            <a:ext cx="479425" cy="103568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7"/>
            <a:endCxn id="4" idx="3"/>
          </p:cNvCxnSpPr>
          <p:nvPr/>
        </p:nvCxnSpPr>
        <p:spPr>
          <a:xfrm flipV="1">
            <a:off x="9928225" y="3223895"/>
            <a:ext cx="480060" cy="103568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5400000" flipV="1">
            <a:off x="9540875" y="2618740"/>
            <a:ext cx="3175" cy="1312545"/>
          </a:xfrm>
          <a:prstGeom prst="curvedConnector3">
            <a:avLst>
              <a:gd name="adj1" fmla="val 21710000"/>
            </a:avLst>
          </a:prstGeom>
          <a:ln w="22225">
            <a:solidFill>
              <a:schemeClr val="accent5"/>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156065" y="3208655"/>
            <a:ext cx="777875" cy="645160"/>
          </a:xfrm>
          <a:prstGeom prst="rect">
            <a:avLst/>
          </a:prstGeom>
          <a:noFill/>
        </p:spPr>
        <p:txBody>
          <a:bodyPr wrap="square" rtlCol="0">
            <a:spAutoFit/>
          </a:bodyPr>
          <a:lstStyle/>
          <a:p>
            <a:pPr algn="ctr"/>
            <a:r>
              <a:rPr lang="zh-CN" altLang="en-US"/>
              <a:t>连通</a:t>
            </a:r>
            <a:endParaRPr lang="zh-CN" altLang="en-US"/>
          </a:p>
          <a:p>
            <a:pPr algn="ctr"/>
            <a:r>
              <a:rPr lang="zh-CN" altLang="en-US"/>
              <a:t>路径</a:t>
            </a:r>
            <a:endParaRPr lang="zh-CN" altLang="en-US"/>
          </a:p>
        </p:txBody>
      </p:sp>
      <p:cxnSp>
        <p:nvCxnSpPr>
          <p:cNvPr id="31" name="直接箭头连接符 30"/>
          <p:cNvCxnSpPr>
            <a:stCxn id="3" idx="4"/>
            <a:endCxn id="18" idx="1"/>
          </p:cNvCxnSpPr>
          <p:nvPr/>
        </p:nvCxnSpPr>
        <p:spPr>
          <a:xfrm>
            <a:off x="8290560" y="3347720"/>
            <a:ext cx="865505" cy="225933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4" idx="4"/>
            <a:endCxn id="18" idx="7"/>
          </p:cNvCxnSpPr>
          <p:nvPr/>
        </p:nvCxnSpPr>
        <p:spPr>
          <a:xfrm flipH="1">
            <a:off x="9928225" y="3347720"/>
            <a:ext cx="866140" cy="225933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868920" y="1244600"/>
            <a:ext cx="843280" cy="922020"/>
          </a:xfrm>
          <a:prstGeom prst="rect">
            <a:avLst/>
          </a:prstGeom>
          <a:noFill/>
          <a:ln w="25400">
            <a:solidFill>
              <a:srgbClr val="FFC000"/>
            </a:solidFill>
            <a:prstDash val="dash"/>
          </a:ln>
        </p:spPr>
        <p:txBody>
          <a:bodyPr wrap="square" rtlCol="0">
            <a:spAutoFit/>
          </a:bodyPr>
          <a:lstStyle/>
          <a:p>
            <a:pPr algn="ctr"/>
            <a:r>
              <a:rPr lang="zh-CN" altLang="en-US">
                <a:solidFill>
                  <a:srgbClr val="0070C0"/>
                </a:solidFill>
              </a:rPr>
              <a:t>作者</a:t>
            </a:r>
            <a:r>
              <a:rPr lang="en-US" altLang="zh-CN">
                <a:solidFill>
                  <a:srgbClr val="0070C0"/>
                </a:solidFill>
              </a:rPr>
              <a:t>1</a:t>
            </a:r>
            <a:endParaRPr lang="en-US" altLang="zh-CN">
              <a:solidFill>
                <a:srgbClr val="0070C0"/>
              </a:solidFill>
            </a:endParaRPr>
          </a:p>
          <a:p>
            <a:pPr algn="ctr"/>
            <a:r>
              <a:rPr lang="zh-CN" altLang="en-US">
                <a:solidFill>
                  <a:srgbClr val="0070C0"/>
                </a:solidFill>
              </a:rPr>
              <a:t>作者</a:t>
            </a:r>
            <a:r>
              <a:rPr lang="en-US" altLang="zh-CN">
                <a:solidFill>
                  <a:srgbClr val="0070C0"/>
                </a:solidFill>
              </a:rPr>
              <a:t>2</a:t>
            </a:r>
            <a:endParaRPr lang="en-US" altLang="zh-CN">
              <a:solidFill>
                <a:srgbClr val="0070C0"/>
              </a:solidFill>
            </a:endParaRPr>
          </a:p>
          <a:p>
            <a:pPr algn="ctr"/>
            <a:r>
              <a:rPr lang="zh-CN" altLang="en-US"/>
              <a:t>作者</a:t>
            </a:r>
            <a:r>
              <a:rPr lang="en-US" altLang="zh-CN"/>
              <a:t>3</a:t>
            </a:r>
            <a:endParaRPr lang="en-US" altLang="zh-CN"/>
          </a:p>
        </p:txBody>
      </p:sp>
      <p:cxnSp>
        <p:nvCxnSpPr>
          <p:cNvPr id="36" name="直接箭头连接符 35"/>
          <p:cNvCxnSpPr>
            <a:stCxn id="3" idx="0"/>
            <a:endCxn id="35" idx="2"/>
          </p:cNvCxnSpPr>
          <p:nvPr/>
        </p:nvCxnSpPr>
        <p:spPr>
          <a:xfrm flipV="1">
            <a:off x="8290560" y="2166620"/>
            <a:ext cx="0" cy="337185"/>
          </a:xfrm>
          <a:prstGeom prst="straightConnector1">
            <a:avLst/>
          </a:prstGeom>
          <a:ln w="19050">
            <a:solidFill>
              <a:schemeClr val="tx1"/>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0372725" y="1243965"/>
            <a:ext cx="843280" cy="922020"/>
          </a:xfrm>
          <a:prstGeom prst="rect">
            <a:avLst/>
          </a:prstGeom>
          <a:noFill/>
          <a:ln w="25400">
            <a:solidFill>
              <a:srgbClr val="FFC000"/>
            </a:solidFill>
            <a:prstDash val="dash"/>
          </a:ln>
        </p:spPr>
        <p:txBody>
          <a:bodyPr wrap="square" rtlCol="0">
            <a:spAutoFit/>
          </a:bodyPr>
          <a:lstStyle/>
          <a:p>
            <a:pPr algn="ctr"/>
            <a:r>
              <a:rPr lang="zh-CN" altLang="en-US"/>
              <a:t>作者</a:t>
            </a:r>
            <a:r>
              <a:rPr lang="en-US" altLang="zh-CN"/>
              <a:t>4</a:t>
            </a:r>
            <a:endParaRPr lang="en-US" altLang="zh-CN"/>
          </a:p>
          <a:p>
            <a:pPr algn="ctr"/>
            <a:r>
              <a:rPr lang="zh-CN" altLang="en-US">
                <a:solidFill>
                  <a:srgbClr val="0070C0"/>
                </a:solidFill>
              </a:rPr>
              <a:t>作者</a:t>
            </a:r>
            <a:r>
              <a:rPr lang="en-US" altLang="zh-CN">
                <a:solidFill>
                  <a:srgbClr val="0070C0"/>
                </a:solidFill>
              </a:rPr>
              <a:t>2</a:t>
            </a:r>
            <a:endParaRPr lang="en-US" altLang="zh-CN">
              <a:solidFill>
                <a:srgbClr val="0070C0"/>
              </a:solidFill>
            </a:endParaRPr>
          </a:p>
          <a:p>
            <a:pPr algn="ctr"/>
            <a:r>
              <a:rPr lang="zh-CN" altLang="en-US">
                <a:solidFill>
                  <a:srgbClr val="0070C0"/>
                </a:solidFill>
                <a:sym typeface="+mn-ea"/>
              </a:rPr>
              <a:t>作者</a:t>
            </a:r>
            <a:r>
              <a:rPr lang="en-US" altLang="zh-CN">
                <a:solidFill>
                  <a:srgbClr val="0070C0"/>
                </a:solidFill>
                <a:sym typeface="+mn-ea"/>
              </a:rPr>
              <a:t>1</a:t>
            </a:r>
            <a:endParaRPr lang="en-US" altLang="zh-CN"/>
          </a:p>
        </p:txBody>
      </p:sp>
      <p:cxnSp>
        <p:nvCxnSpPr>
          <p:cNvPr id="38" name="直接箭头连接符 37"/>
          <p:cNvCxnSpPr>
            <a:endCxn id="37" idx="2"/>
          </p:cNvCxnSpPr>
          <p:nvPr/>
        </p:nvCxnSpPr>
        <p:spPr>
          <a:xfrm flipV="1">
            <a:off x="10794365" y="2165985"/>
            <a:ext cx="0" cy="337185"/>
          </a:xfrm>
          <a:prstGeom prst="straightConnector1">
            <a:avLst/>
          </a:prstGeom>
          <a:ln w="19050">
            <a:solidFill>
              <a:schemeClr val="tx1"/>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497445" y="2460625"/>
            <a:ext cx="4073525" cy="9201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489190" y="1121410"/>
            <a:ext cx="4073525" cy="5347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8618855" y="1415415"/>
            <a:ext cx="1859280" cy="5848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8617585" y="1703070"/>
            <a:ext cx="1868805" cy="95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689215" y="5678170"/>
            <a:ext cx="1306195" cy="368300"/>
          </a:xfrm>
          <a:prstGeom prst="rect">
            <a:avLst/>
          </a:prstGeom>
          <a:noFill/>
        </p:spPr>
        <p:txBody>
          <a:bodyPr wrap="square" rtlCol="0">
            <a:spAutoFit/>
          </a:bodyPr>
          <a:lstStyle/>
          <a:p>
            <a:r>
              <a:rPr lang="zh-CN" altLang="en-US"/>
              <a:t>共同引用</a:t>
            </a:r>
            <a:endParaRPr lang="zh-CN" altLang="en-US"/>
          </a:p>
        </p:txBody>
      </p:sp>
      <p:sp>
        <p:nvSpPr>
          <p:cNvPr id="47" name="文本框 46"/>
          <p:cNvSpPr txBox="1"/>
          <p:nvPr/>
        </p:nvSpPr>
        <p:spPr>
          <a:xfrm>
            <a:off x="8810625" y="1990725"/>
            <a:ext cx="1123315" cy="368300"/>
          </a:xfrm>
          <a:prstGeom prst="rect">
            <a:avLst/>
          </a:prstGeom>
          <a:noFill/>
        </p:spPr>
        <p:txBody>
          <a:bodyPr wrap="square" rtlCol="0">
            <a:spAutoFit/>
          </a:bodyPr>
          <a:lstStyle/>
          <a:p>
            <a:r>
              <a:rPr lang="zh-CN" altLang="en-US"/>
              <a:t>共同作者</a:t>
            </a:r>
            <a:endParaRPr lang="zh-CN" altLang="en-US"/>
          </a:p>
        </p:txBody>
      </p:sp>
      <p:graphicFrame>
        <p:nvGraphicFramePr>
          <p:cNvPr id="48" name="表格 47"/>
          <p:cNvGraphicFramePr/>
          <p:nvPr>
            <p:custDataLst>
              <p:tags r:id="rId2"/>
            </p:custDataLst>
          </p:nvPr>
        </p:nvGraphicFramePr>
        <p:xfrm>
          <a:off x="354330" y="3895090"/>
          <a:ext cx="6827520" cy="2560955"/>
        </p:xfrm>
        <a:graphic>
          <a:graphicData uri="http://schemas.openxmlformats.org/drawingml/2006/table">
            <a:tbl>
              <a:tblPr firstRow="1" bandRow="1">
                <a:tableStyleId>{5940675A-B579-460E-94D1-54222C63F5DA}</a:tableStyleId>
              </a:tblPr>
              <a:tblGrid>
                <a:gridCol w="2543810"/>
                <a:gridCol w="4283710"/>
              </a:tblGrid>
              <a:tr h="402590">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新特征名</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新特征含义</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308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citing_paper_citcount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施引文</a:t>
                      </a:r>
                      <a:r>
                        <a:rPr lang="zh-CN" altLang="en-US" sz="1800" b="0">
                          <a:latin typeface="宋体" panose="02010600030101010101" pitchFamily="2" charset="-122"/>
                          <a:ea typeface="宋体" panose="02010600030101010101" pitchFamily="2" charset="-122"/>
                          <a:cs typeface="宋体" panose="02010600030101010101" pitchFamily="2" charset="-122"/>
                        </a:rPr>
                        <a:t>被</a:t>
                      </a:r>
                      <a:r>
                        <a:rPr lang="en-US" sz="1800" b="0">
                          <a:latin typeface="宋体" panose="02010600030101010101" pitchFamily="2" charset="-122"/>
                          <a:ea typeface="宋体" panose="02010600030101010101" pitchFamily="2" charset="-122"/>
                          <a:cs typeface="宋体" panose="02010600030101010101" pitchFamily="2" charset="-122"/>
                        </a:rPr>
                        <a:t>引用量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24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cross_correlation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施引文被引文引用时序互相关系数</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641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jaccard_bibcoupling</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被施引文和被引文引用的文章集合相似度</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562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self_cite</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latin typeface="宋体" panose="02010600030101010101" pitchFamily="2" charset="-122"/>
                          <a:ea typeface="宋体" panose="02010600030101010101" pitchFamily="2" charset="-122"/>
                          <a:cs typeface="宋体" panose="02010600030101010101" pitchFamily="2" charset="-122"/>
                        </a:rPr>
                        <a:t>是否是作者自己引用自己的文章</a:t>
                      </a:r>
                      <a:endParaRPr lang="en-US"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0" name="文本框 49"/>
          <p:cNvSpPr txBox="1"/>
          <p:nvPr/>
        </p:nvSpPr>
        <p:spPr>
          <a:xfrm>
            <a:off x="1736090" y="3526790"/>
            <a:ext cx="4064000" cy="368300"/>
          </a:xfrm>
          <a:prstGeom prst="rect">
            <a:avLst/>
          </a:prstGeom>
          <a:noFill/>
        </p:spPr>
        <p:txBody>
          <a:bodyPr wrap="square" rtlCol="0">
            <a:spAutoFit/>
          </a:bodyPr>
          <a:lstStyle/>
          <a:p>
            <a:pPr algn="ctr"/>
            <a:r>
              <a:rPr lang="zh-CN" altLang="en-US"/>
              <a:t>表</a:t>
            </a:r>
            <a:r>
              <a:rPr lang="en-US" altLang="zh-CN"/>
              <a:t>4 </a:t>
            </a:r>
            <a:r>
              <a:rPr lang="zh-CN" altLang="en-US"/>
              <a:t>部分新添加特征示例</a:t>
            </a:r>
            <a:endParaRPr lang="zh-CN" altLang="en-US"/>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linds(horizontal)">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40" grpId="0" animBg="1"/>
      <p:bldP spid="4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708660" y="330835"/>
            <a:ext cx="384048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引用目的分类</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实验结果</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4" name="直接连接符 3"/>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graphicFrame>
        <p:nvGraphicFramePr>
          <p:cNvPr id="12" name="表格 11"/>
          <p:cNvGraphicFramePr/>
          <p:nvPr>
            <p:custDataLst>
              <p:tags r:id="rId2"/>
            </p:custDataLst>
          </p:nvPr>
        </p:nvGraphicFramePr>
        <p:xfrm>
          <a:off x="513991" y="1419590"/>
          <a:ext cx="5650230" cy="2864753"/>
        </p:xfrm>
        <a:graphic>
          <a:graphicData uri="http://schemas.openxmlformats.org/drawingml/2006/table">
            <a:tbl>
              <a:tblPr firstRow="1" bandRow="1">
                <a:tableStyleId>{5940675A-B579-460E-94D1-54222C63F5DA}</a:tableStyleId>
              </a:tblPr>
              <a:tblGrid>
                <a:gridCol w="1318895"/>
                <a:gridCol w="2074545"/>
                <a:gridCol w="713105"/>
                <a:gridCol w="722630"/>
                <a:gridCol w="821055"/>
              </a:tblGrid>
              <a:tr h="504438">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模型</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参数</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宋体" panose="02010600030101010101" pitchFamily="2" charset="-122"/>
                          <a:cs typeface="Times New Roman" panose="02020603050405020304" charset="0"/>
                        </a:rPr>
                        <a:t>P</a:t>
                      </a:r>
                      <a:r>
                        <a:rPr lang="zh-CN" altLang="en-US" sz="1800" b="0" baseline="-25000">
                          <a:latin typeface="Times New Roman" panose="02020603050405020304" charset="0"/>
                          <a:ea typeface="宋体" panose="02010600030101010101" pitchFamily="2" charset="-122"/>
                          <a:cs typeface="Times New Roman" panose="02020603050405020304" charset="0"/>
                        </a:rPr>
                        <a:t>重要</a:t>
                      </a:r>
                      <a:endParaRPr lang="zh-CN" altLang="en-US" sz="1800" b="0" baseline="-2500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宋体" panose="02010600030101010101" pitchFamily="2" charset="-122"/>
                          <a:cs typeface="Times New Roman" panose="02020603050405020304" charset="0"/>
                        </a:rPr>
                        <a:t>R</a:t>
                      </a:r>
                      <a:r>
                        <a:rPr lang="zh-CN" altLang="en-US" sz="1800" b="0" baseline="-25000">
                          <a:latin typeface="Times New Roman" panose="02020603050405020304" charset="0"/>
                          <a:ea typeface="宋体" panose="02010600030101010101" pitchFamily="2" charset="-122"/>
                          <a:cs typeface="Times New Roman" panose="02020603050405020304" charset="0"/>
                        </a:rPr>
                        <a:t>重要</a:t>
                      </a:r>
                      <a:endParaRPr lang="zh-CN" altLang="en-US" sz="1800" b="0" baseline="-2500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宋体" panose="02010600030101010101" pitchFamily="2" charset="-122"/>
                          <a:cs typeface="Times New Roman" panose="02020603050405020304" charset="0"/>
                        </a:rPr>
                        <a:t>F1</a:t>
                      </a:r>
                      <a:r>
                        <a:rPr lang="zh-CN" altLang="en-US" sz="1800" b="0" baseline="-25000">
                          <a:solidFill>
                            <a:schemeClr val="tx1"/>
                          </a:solidFill>
                          <a:uFillTx/>
                          <a:latin typeface="Times New Roman" panose="02020603050405020304" charset="0"/>
                          <a:ea typeface="宋体" panose="02010600030101010101" pitchFamily="2" charset="-122"/>
                          <a:cs typeface="Times New Roman" panose="02020603050405020304" charset="0"/>
                        </a:rPr>
                        <a:t>重要</a:t>
                      </a:r>
                      <a:endParaRPr lang="zh-CN" altLang="en-US" sz="1800" b="0" baseline="-25000">
                        <a:solidFill>
                          <a:schemeClr val="tx1"/>
                        </a:solidFill>
                        <a:uFillTx/>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0339">
                <a:tc>
                  <a:txBody>
                    <a:bodyPr/>
                    <a:lstStyle/>
                    <a:p>
                      <a:pPr indent="0" algn="ctr">
                        <a:buNone/>
                      </a:pPr>
                      <a:r>
                        <a:rPr lang="en-US" sz="1800" b="0" dirty="0">
                          <a:latin typeface="Times New Roman" panose="02020603050405020304" charset="0"/>
                          <a:ea typeface="宋体" panose="02010600030101010101" pitchFamily="2" charset="-122"/>
                          <a:cs typeface="Times New Roman" panose="02020603050405020304" charset="0"/>
                        </a:rPr>
                        <a:t>ExtraTrees</a:t>
                      </a:r>
                      <a:r>
                        <a:rPr lang="zh-CN" altLang="en-US" sz="1800" b="0" dirty="0">
                          <a:latin typeface="Times New Roman" panose="02020603050405020304" charset="0"/>
                          <a:ea typeface="宋体" panose="02010600030101010101" pitchFamily="2" charset="-122"/>
                          <a:cs typeface="Times New Roman" panose="02020603050405020304" charset="0"/>
                        </a:rPr>
                        <a:t>所有</a:t>
                      </a:r>
                      <a:r>
                        <a:rPr lang="en-US" sz="1800" b="0" dirty="0">
                          <a:latin typeface="宋体" panose="02010600030101010101" pitchFamily="2" charset="-122"/>
                          <a:ea typeface="宋体" panose="02010600030101010101" pitchFamily="2" charset="-122"/>
                          <a:cs typeface="宋体" panose="02010600030101010101" pitchFamily="2" charset="-122"/>
                        </a:rPr>
                        <a:t>特征</a:t>
                      </a:r>
                      <a:endParaRPr lang="en-US"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Num_estimator=800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0.657</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0.642</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1">
                          <a:solidFill>
                            <a:srgbClr val="FF0000"/>
                          </a:solidFill>
                          <a:latin typeface="Times New Roman" panose="02020603050405020304" charset="0"/>
                          <a:cs typeface="Times New Roman" panose="02020603050405020304" charset="0"/>
                        </a:rPr>
                        <a:t>0.646</a:t>
                      </a:r>
                      <a:endParaRPr lang="en-US" sz="1800" b="1">
                        <a:solidFill>
                          <a:srgbClr val="FF0000"/>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lumMod val="40000"/>
                        <a:lumOff val="60000"/>
                      </a:schemeClr>
                    </a:solidFill>
                  </a:tcPr>
                </a:tc>
              </a:tr>
              <a:tr h="580339">
                <a:tc>
                  <a:txBody>
                    <a:bodyPr/>
                    <a:lstStyle/>
                    <a:p>
                      <a:pPr indent="0" algn="ctr">
                        <a:buNone/>
                      </a:pPr>
                      <a:r>
                        <a:rPr lang="en-US" sz="1800" b="0" dirty="0">
                          <a:latin typeface="Times New Roman" panose="02020603050405020304" charset="0"/>
                          <a:ea typeface="宋体" panose="02010600030101010101" pitchFamily="2" charset="-122"/>
                          <a:cs typeface="Times New Roman" panose="02020603050405020304" charset="0"/>
                        </a:rPr>
                        <a:t>ExtraTrees</a:t>
                      </a:r>
                      <a:r>
                        <a:rPr lang="zh-CN" altLang="en-US" sz="1800" b="0" dirty="0">
                          <a:latin typeface="Times New Roman" panose="02020603050405020304" charset="0"/>
                          <a:ea typeface="宋体" panose="02010600030101010101" pitchFamily="2" charset="-122"/>
                          <a:cs typeface="Times New Roman" panose="02020603050405020304" charset="0"/>
                        </a:rPr>
                        <a:t>仅</a:t>
                      </a:r>
                      <a:r>
                        <a:rPr lang="en-US" sz="1800" b="0" dirty="0">
                          <a:latin typeface="宋体" panose="02010600030101010101" pitchFamily="2" charset="-122"/>
                          <a:ea typeface="宋体" panose="02010600030101010101" pitchFamily="2" charset="-122"/>
                          <a:cs typeface="宋体" panose="02010600030101010101" pitchFamily="2" charset="-122"/>
                        </a:rPr>
                        <a:t>内容特征</a:t>
                      </a:r>
                      <a:endParaRPr lang="en-US"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Num_estimator=800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0.577</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0.605</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dirty="0">
                          <a:solidFill>
                            <a:schemeClr val="accent2">
                              <a:lumMod val="75000"/>
                            </a:schemeClr>
                          </a:solidFill>
                          <a:latin typeface="Times New Roman" panose="02020603050405020304" charset="0"/>
                          <a:cs typeface="Times New Roman" panose="02020603050405020304" charset="0"/>
                        </a:rPr>
                        <a:t>0.591</a:t>
                      </a:r>
                      <a:endParaRPr lang="en-US" sz="1800" dirty="0">
                        <a:solidFill>
                          <a:schemeClr val="accent2">
                            <a:lumMod val="75000"/>
                          </a:schemeClr>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lumMod val="40000"/>
                        <a:lumOff val="60000"/>
                      </a:schemeClr>
                    </a:solidFill>
                  </a:tcPr>
                </a:tc>
              </a:tr>
              <a:tr h="302932">
                <a:tc rowSpan="4">
                  <a:txBody>
                    <a:bodyPr/>
                    <a:lstStyle/>
                    <a:p>
                      <a:pPr indent="0" algn="ctr">
                        <a:buNone/>
                      </a:pPr>
                      <a:r>
                        <a:rPr lang="en-US" sz="1800" b="0" dirty="0">
                          <a:latin typeface="Times New Roman" panose="02020603050405020304" charset="0"/>
                          <a:ea typeface="宋体" panose="02010600030101010101" pitchFamily="2" charset="-122"/>
                          <a:cs typeface="Times New Roman" panose="02020603050405020304" charset="0"/>
                        </a:rPr>
                        <a:t>DistilBERT</a:t>
                      </a:r>
                      <a:endParaRPr lang="en-US" sz="1800" b="0" dirty="0">
                        <a:latin typeface="Times New Roman" panose="02020603050405020304" charset="0"/>
                        <a:ea typeface="宋体" panose="02010600030101010101" pitchFamily="2" charset="-122"/>
                        <a:cs typeface="Times New Roman" panose="02020603050405020304" charset="0"/>
                      </a:endParaRPr>
                    </a:p>
                    <a:p>
                      <a:pPr indent="0" algn="ctr">
                        <a:buNone/>
                      </a:pPr>
                      <a:r>
                        <a:rPr lang="zh-CN" altLang="en-US" sz="1800" b="0" dirty="0">
                          <a:latin typeface="Times New Roman" panose="02020603050405020304" charset="0"/>
                          <a:ea typeface="宋体" panose="02010600030101010101" pitchFamily="2" charset="-122"/>
                          <a:cs typeface="Times New Roman" panose="02020603050405020304" charset="0"/>
                        </a:rPr>
                        <a:t>句子嵌入</a:t>
                      </a:r>
                      <a:endParaRPr lang="zh-CN" altLang="en-US" sz="1800" b="0" dirty="0">
                        <a:latin typeface="Times New Roman" panose="02020603050405020304" charset="0"/>
                        <a:ea typeface="宋体" panose="02010600030101010101" pitchFamily="2" charset="-122"/>
                        <a:cs typeface="Times New Roman" panose="02020603050405020304" charset="0"/>
                      </a:endParaRPr>
                    </a:p>
                    <a:p>
                      <a:pPr indent="0" algn="ctr">
                        <a:buNone/>
                      </a:pPr>
                      <a:r>
                        <a:rPr lang="en-US" sz="1800" b="0" dirty="0">
                          <a:latin typeface="Times New Roman" panose="02020603050405020304" charset="0"/>
                          <a:ea typeface="宋体" panose="02010600030101010101" pitchFamily="2" charset="-122"/>
                          <a:cs typeface="Times New Roman" panose="02020603050405020304" charset="0"/>
                        </a:rPr>
                        <a:t>+</a:t>
                      </a:r>
                      <a:endParaRPr lang="en-US" sz="1800" b="0" dirty="0">
                        <a:latin typeface="Times New Roman" panose="02020603050405020304" charset="0"/>
                        <a:ea typeface="宋体" panose="02010600030101010101" pitchFamily="2" charset="-122"/>
                        <a:cs typeface="Times New Roman" panose="02020603050405020304" charset="0"/>
                      </a:endParaRPr>
                    </a:p>
                    <a:p>
                      <a:pPr indent="0" algn="ctr">
                        <a:buNone/>
                      </a:pPr>
                      <a:r>
                        <a:rPr lang="en-US" sz="1800" b="0" dirty="0">
                          <a:latin typeface="Times New Roman" panose="02020603050405020304" charset="0"/>
                          <a:ea typeface="宋体" panose="02010600030101010101" pitchFamily="2" charset="-122"/>
                          <a:cs typeface="Times New Roman" panose="02020603050405020304" charset="0"/>
                        </a:rPr>
                        <a:t>MLP</a:t>
                      </a:r>
                      <a:endParaRPr lang="en-US" altLang="zh-CN" sz="1800" b="0" dirty="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Hidden = 60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0.546</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0.701</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0.614</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2932">
                <a:tc vMerge="1">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Hidden = 50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0.642</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0.625</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a:solidFill>
                            <a:schemeClr val="accent2">
                              <a:lumMod val="75000"/>
                            </a:schemeClr>
                          </a:solidFill>
                          <a:latin typeface="Times New Roman" panose="02020603050405020304" charset="0"/>
                          <a:cs typeface="Times New Roman" panose="02020603050405020304" charset="0"/>
                        </a:rPr>
                        <a:t>0.634</a:t>
                      </a:r>
                      <a:endParaRPr lang="en-US" sz="1800">
                        <a:solidFill>
                          <a:schemeClr val="accent2">
                            <a:lumMod val="75000"/>
                          </a:schemeClr>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3603">
                <a:tc vMerge="1">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Hidden = 40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0.626</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0.609</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0.617</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170">
                <a:tc vMerge="1">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ea typeface="宋体" panose="02010600030101010101" pitchFamily="2" charset="-122"/>
                          <a:cs typeface="Times New Roman" panose="02020603050405020304" charset="0"/>
                        </a:rPr>
                        <a:t>Hidden = 30</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0.523</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a:latin typeface="Times New Roman" panose="02020603050405020304" charset="0"/>
                          <a:cs typeface="Times New Roman" panose="02020603050405020304" charset="0"/>
                        </a:rPr>
                        <a:t>0.674</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ClrTx/>
                        <a:buSzTx/>
                        <a:buFontTx/>
                        <a:buNone/>
                      </a:pPr>
                      <a:r>
                        <a:rPr lang="en-US" sz="1800" b="0" dirty="0">
                          <a:latin typeface="Times New Roman" panose="02020603050405020304" charset="0"/>
                          <a:cs typeface="Times New Roman" panose="02020603050405020304" charset="0"/>
                        </a:rPr>
                        <a:t>0.589</a:t>
                      </a:r>
                      <a:endParaRPr lang="en-US" sz="1800" b="0" dirty="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 name="文本框 18"/>
          <p:cNvSpPr txBox="1"/>
          <p:nvPr/>
        </p:nvSpPr>
        <p:spPr>
          <a:xfrm>
            <a:off x="1027071" y="1071519"/>
            <a:ext cx="4735592" cy="338554"/>
          </a:xfrm>
          <a:prstGeom prst="rect">
            <a:avLst/>
          </a:prstGeom>
          <a:noFill/>
        </p:spPr>
        <p:txBody>
          <a:bodyPr wrap="none" rtlCol="0">
            <a:spAutoFit/>
          </a:bodyPr>
          <a:lstStyle/>
          <a:p>
            <a:r>
              <a:rPr lang="zh-CN" altLang="en-US" sz="1600" b="1" dirty="0">
                <a:latin typeface="黑体" panose="02010609060101010101" charset="-122"/>
                <a:ea typeface="黑体" panose="02010609060101010101" charset="-122"/>
                <a:cs typeface="黑体" panose="02010609060101010101" charset="-122"/>
              </a:rPr>
              <a:t>表</a:t>
            </a:r>
            <a:r>
              <a:rPr lang="en-US" altLang="zh-CN" sz="1600" b="1" dirty="0">
                <a:latin typeface="黑体" panose="02010609060101010101" charset="-122"/>
                <a:ea typeface="黑体" panose="02010609060101010101" charset="-122"/>
                <a:cs typeface="黑体" panose="02010609060101010101" charset="-122"/>
              </a:rPr>
              <a:t>5 </a:t>
            </a:r>
            <a:r>
              <a:rPr lang="zh-CN" altLang="en-US" sz="1600" b="1" dirty="0">
                <a:latin typeface="黑体" panose="02010609060101010101" charset="-122"/>
                <a:ea typeface="黑体" panose="02010609060101010101" charset="-122"/>
                <a:cs typeface="黑体" panose="02010609060101010101" charset="-122"/>
              </a:rPr>
              <a:t>人工特征与预训练模型内容嵌入信息表达能力</a:t>
            </a:r>
            <a:endParaRPr lang="zh-CN" altLang="en-US" sz="1600" b="1" dirty="0">
              <a:latin typeface="黑体" panose="02010609060101010101" charset="-122"/>
              <a:ea typeface="黑体" panose="02010609060101010101" charset="-122"/>
              <a:cs typeface="黑体" panose="02010609060101010101" charset="-122"/>
            </a:endParaRPr>
          </a:p>
        </p:txBody>
      </p:sp>
      <p:sp>
        <p:nvSpPr>
          <p:cNvPr id="21" name="圆角矩形 20"/>
          <p:cNvSpPr/>
          <p:nvPr/>
        </p:nvSpPr>
        <p:spPr>
          <a:xfrm>
            <a:off x="562251" y="4400550"/>
            <a:ext cx="5613400" cy="617220"/>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39746" y="4493260"/>
            <a:ext cx="5059680" cy="460375"/>
          </a:xfrm>
          <a:prstGeom prst="rect">
            <a:avLst/>
          </a:prstGeom>
          <a:noFill/>
        </p:spPr>
        <p:txBody>
          <a:bodyPr wrap="none" rtlCol="0">
            <a:spAutoFit/>
          </a:bodyPr>
          <a:lstStyle/>
          <a:p>
            <a:pPr algn="ctr"/>
            <a:r>
              <a:rPr lang="zh-CN" altLang="en-US" sz="2400">
                <a:solidFill>
                  <a:schemeClr val="bg1"/>
                </a:solidFill>
                <a:latin typeface="汉仪中黑S" panose="00020600040101010101" charset="-122"/>
                <a:ea typeface="汉仪中黑S" panose="00020600040101010101" charset="-122"/>
                <a:sym typeface="+mn-ea"/>
              </a:rPr>
              <a:t>网络特征添加及预训练模型性能对比</a:t>
            </a:r>
            <a:endParaRPr lang="zh-CN" altLang="en-US" sz="2400">
              <a:solidFill>
                <a:schemeClr val="bg1"/>
              </a:solidFill>
              <a:latin typeface="汉仪中黑S" panose="00020600040101010101" charset="-122"/>
              <a:ea typeface="汉仪中黑S" panose="00020600040101010101" charset="-122"/>
              <a:sym typeface="+mn-ea"/>
            </a:endParaRPr>
          </a:p>
        </p:txBody>
      </p:sp>
      <p:sp>
        <p:nvSpPr>
          <p:cNvPr id="31" name="文本框 30"/>
          <p:cNvSpPr txBox="1"/>
          <p:nvPr/>
        </p:nvSpPr>
        <p:spPr>
          <a:xfrm>
            <a:off x="332740" y="6059805"/>
            <a:ext cx="11163300" cy="706755"/>
          </a:xfrm>
          <a:prstGeom prst="rect">
            <a:avLst/>
          </a:prstGeom>
          <a:noFill/>
        </p:spPr>
        <p:txBody>
          <a:bodyPr wrap="square" rtlCol="0" anchor="t">
            <a:spAutoFit/>
          </a:bodyPr>
          <a:lstStyle/>
          <a:p>
            <a:pPr indent="0"/>
            <a:r>
              <a:rPr lang="en-US" sz="1000">
                <a:solidFill>
                  <a:srgbClr val="222222"/>
                </a:solidFill>
                <a:latin typeface="Arial" panose="020B0604020202020204" pitchFamily="34" charset="0"/>
                <a:ea typeface="宋体" panose="02010600030101010101" pitchFamily="2" charset="-122"/>
                <a:sym typeface="+mn-ea"/>
              </a:rPr>
              <a:t>[1]Jurgens D, Kumar S, Hoover R, et al. Measuring the evolution of a scientific field through citation frames[J]. Transactions of the Association for Computational Linguistics, 2018, 6: 391-406.</a:t>
            </a:r>
            <a:endParaRPr lang="en-US" sz="1000" b="0">
              <a:solidFill>
                <a:srgbClr val="222222"/>
              </a:solidFill>
              <a:latin typeface="Arial" panose="020B0604020202020204" pitchFamily="34" charset="0"/>
              <a:ea typeface="宋体" panose="02010600030101010101" pitchFamily="2" charset="-122"/>
            </a:endParaRPr>
          </a:p>
          <a:p>
            <a:pPr indent="0"/>
            <a:r>
              <a:rPr lang="en-US" sz="1000">
                <a:solidFill>
                  <a:srgbClr val="222222"/>
                </a:solidFill>
                <a:latin typeface="Arial" panose="020B0604020202020204" pitchFamily="34" charset="0"/>
                <a:ea typeface="宋体" panose="02010600030101010101" pitchFamily="2" charset="-122"/>
                <a:sym typeface="+mn-ea"/>
              </a:rPr>
              <a:t>[2]Teufel S, Siddharthan A, Tidhar D. Automatic classification of citation function[C]//Proceedings of the 2006 conference on empirical methods in natural language processing. 2006: 103-110.</a:t>
            </a:r>
            <a:endParaRPr lang="en-US" sz="1000">
              <a:solidFill>
                <a:srgbClr val="222222"/>
              </a:solidFill>
              <a:latin typeface="Arial" panose="020B0604020202020204" pitchFamily="34" charset="0"/>
              <a:ea typeface="宋体" panose="02010600030101010101" pitchFamily="2" charset="-122"/>
              <a:sym typeface="+mn-ea"/>
            </a:endParaRPr>
          </a:p>
          <a:p>
            <a:pPr indent="0"/>
            <a:r>
              <a:rPr lang="en-US" sz="1000">
                <a:solidFill>
                  <a:srgbClr val="222222"/>
                </a:solidFill>
                <a:latin typeface="Arial" panose="020B0604020202020204" pitchFamily="34" charset="0"/>
                <a:ea typeface="宋体" panose="02010600030101010101" pitchFamily="2" charset="-122"/>
                <a:sym typeface="+mn-ea"/>
              </a:rPr>
              <a:t>[3]Tuarob S, Kang S W, Wettayakorn P, et al. Automatic classification of algorithm citation functions in scientific literature[J]. IEEE Transactions on Knowledge and Data Engineering, 2019, 32(10): 1881-1896.</a:t>
            </a:r>
            <a:endParaRPr lang="en-US" altLang="en-US" sz="1000">
              <a:solidFill>
                <a:srgbClr val="222222"/>
              </a:solidFill>
              <a:latin typeface="Arial" panose="020B0604020202020204" pitchFamily="34" charset="0"/>
              <a:ea typeface="宋体" panose="02010600030101010101" pitchFamily="2" charset="-122"/>
              <a:sym typeface="+mn-ea"/>
            </a:endParaRPr>
          </a:p>
        </p:txBody>
      </p:sp>
      <p:sp>
        <p:nvSpPr>
          <p:cNvPr id="32" name="文本框 31"/>
          <p:cNvSpPr txBox="1"/>
          <p:nvPr/>
        </p:nvSpPr>
        <p:spPr>
          <a:xfrm>
            <a:off x="562886" y="5133975"/>
            <a:ext cx="5612765" cy="784574"/>
          </a:xfrm>
          <a:prstGeom prst="rect">
            <a:avLst/>
          </a:prstGeom>
          <a:noFill/>
        </p:spPr>
        <p:txBody>
          <a:bodyPr wrap="square" rtlCol="0" anchor="t">
            <a:spAutoFit/>
          </a:bodyPr>
          <a:lstStyle/>
          <a:p>
            <a:pPr indent="0" algn="ctr">
              <a:lnSpc>
                <a:spcPct val="130000"/>
              </a:lnSpc>
              <a:spcBef>
                <a:spcPts val="0"/>
              </a:spcBef>
              <a:spcAft>
                <a:spcPts val="0"/>
              </a:spcAft>
              <a:buNone/>
            </a:pPr>
            <a:r>
              <a:rPr lang="zh-CN" altLang="en-US" b="1" dirty="0">
                <a:solidFill>
                  <a:schemeClr val="tx1">
                    <a:lumMod val="65000"/>
                    <a:lumOff val="35000"/>
                  </a:schemeClr>
                </a:solidFill>
                <a:latin typeface="汉仪君黑-45简" panose="020B0604020202020204" charset="-122"/>
                <a:ea typeface="汉仪君黑-45简" panose="020B0604020202020204" charset="-122"/>
              </a:rPr>
              <a:t>网络特征可以有效辅助分类过程</a:t>
            </a:r>
            <a:endParaRPr lang="en-US" altLang="zh-CN" b="1" dirty="0">
              <a:solidFill>
                <a:schemeClr val="tx1">
                  <a:lumMod val="65000"/>
                  <a:lumOff val="35000"/>
                </a:schemeClr>
              </a:solidFill>
              <a:latin typeface="汉仪君黑-45简" panose="020B0604020202020204" charset="-122"/>
              <a:ea typeface="汉仪君黑-45简" panose="020B0604020202020204" charset="-122"/>
            </a:endParaRPr>
          </a:p>
          <a:p>
            <a:pPr algn="ctr">
              <a:lnSpc>
                <a:spcPct val="130000"/>
              </a:lnSpc>
            </a:pPr>
            <a:r>
              <a:rPr lang="zh-CN" altLang="en-US" b="1" dirty="0">
                <a:solidFill>
                  <a:schemeClr val="tx1">
                    <a:lumMod val="65000"/>
                    <a:lumOff val="35000"/>
                  </a:schemeClr>
                </a:solidFill>
                <a:latin typeface="汉仪君黑-45简" panose="020B0604020202020204" charset="-122"/>
                <a:ea typeface="汉仪君黑-45简" panose="020B0604020202020204" charset="-122"/>
              </a:rPr>
              <a:t>预训练模型的内容信息表达能力较好</a:t>
            </a:r>
            <a:endParaRPr lang="zh-CN" altLang="en-US" b="1" dirty="0">
              <a:solidFill>
                <a:schemeClr val="tx1">
                  <a:lumMod val="65000"/>
                  <a:lumOff val="35000"/>
                </a:schemeClr>
              </a:solidFill>
              <a:latin typeface="汉仪君黑-45简" panose="020B0604020202020204" charset="-122"/>
              <a:ea typeface="汉仪君黑-45简" panose="020B0604020202020204" charset="-122"/>
            </a:endParaRPr>
          </a:p>
        </p:txBody>
      </p:sp>
      <p:sp>
        <p:nvSpPr>
          <p:cNvPr id="20" name="圆角矩形 13"/>
          <p:cNvSpPr/>
          <p:nvPr/>
        </p:nvSpPr>
        <p:spPr>
          <a:xfrm>
            <a:off x="6848196" y="4400550"/>
            <a:ext cx="4528185" cy="617220"/>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48931" y="4479290"/>
            <a:ext cx="2926080" cy="460375"/>
          </a:xfrm>
          <a:prstGeom prst="rect">
            <a:avLst/>
          </a:prstGeom>
          <a:noFill/>
        </p:spPr>
        <p:txBody>
          <a:bodyPr wrap="none" rtlCol="0">
            <a:spAutoFit/>
          </a:bodyPr>
          <a:lstStyle/>
          <a:p>
            <a:r>
              <a:rPr lang="zh-CN" altLang="en-US" sz="2400">
                <a:solidFill>
                  <a:schemeClr val="bg1"/>
                </a:solidFill>
                <a:latin typeface="汉仪中黑S" panose="00020600040101010101" charset="-122"/>
                <a:ea typeface="汉仪中黑S" panose="00020600040101010101" charset="-122"/>
                <a:sym typeface="+mn-ea"/>
              </a:rPr>
              <a:t>重要类引用分类效果</a:t>
            </a:r>
            <a:endParaRPr lang="zh-CN" altLang="en-US" sz="2400">
              <a:solidFill>
                <a:schemeClr val="bg1"/>
              </a:solidFill>
              <a:latin typeface="汉仪中黑S" panose="00020600040101010101" charset="-122"/>
              <a:ea typeface="汉仪中黑S" panose="00020600040101010101" charset="-122"/>
              <a:sym typeface="+mn-ea"/>
            </a:endParaRPr>
          </a:p>
        </p:txBody>
      </p:sp>
      <p:graphicFrame>
        <p:nvGraphicFramePr>
          <p:cNvPr id="23" name="表格 22"/>
          <p:cNvGraphicFramePr/>
          <p:nvPr>
            <p:custDataLst>
              <p:tags r:id="rId3"/>
            </p:custDataLst>
          </p:nvPr>
        </p:nvGraphicFramePr>
        <p:xfrm>
          <a:off x="6535141" y="1419590"/>
          <a:ext cx="5135880" cy="2864751"/>
        </p:xfrm>
        <a:graphic>
          <a:graphicData uri="http://schemas.openxmlformats.org/drawingml/2006/table">
            <a:tbl>
              <a:tblPr firstRow="1" bandRow="1">
                <a:tableStyleId>{5940675A-B579-460E-94D1-54222C63F5DA}</a:tableStyleId>
              </a:tblPr>
              <a:tblGrid>
                <a:gridCol w="1087755"/>
                <a:gridCol w="1543050"/>
                <a:gridCol w="751205"/>
                <a:gridCol w="749935"/>
                <a:gridCol w="1003935"/>
              </a:tblGrid>
              <a:tr h="440937">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工作</a:t>
                      </a:r>
                      <a:endParaRPr 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分类器</a:t>
                      </a:r>
                      <a:endParaRPr 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P</a:t>
                      </a:r>
                      <a:r>
                        <a:rPr lang="zh-CN" altLang="en-US" sz="1800" b="0" baseline="-25000">
                          <a:latin typeface="Times New Roman" panose="02020603050405020304" charset="0"/>
                          <a:ea typeface="宋体" panose="02010600030101010101" pitchFamily="2" charset="-122"/>
                          <a:cs typeface="Times New Roman" panose="02020603050405020304" charset="0"/>
                        </a:rPr>
                        <a:t>重要</a:t>
                      </a:r>
                      <a:endParaRPr lang="zh-CN" altLang="en-US" sz="1800" b="0" baseline="-2500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R</a:t>
                      </a:r>
                      <a:r>
                        <a:rPr lang="zh-CN" altLang="en-US" sz="1800" b="0" baseline="-25000">
                          <a:latin typeface="Times New Roman" panose="02020603050405020304" charset="0"/>
                          <a:ea typeface="宋体" panose="02010600030101010101" pitchFamily="2" charset="-122"/>
                          <a:cs typeface="Times New Roman" panose="02020603050405020304" charset="0"/>
                        </a:rPr>
                        <a:t>重要</a:t>
                      </a:r>
                      <a:endParaRPr lang="zh-CN" altLang="en-US" sz="1800" b="0" baseline="-2500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F1</a:t>
                      </a:r>
                      <a:r>
                        <a:rPr lang="zh-CN" altLang="en-US" sz="1800" b="0" baseline="-25000">
                          <a:solidFill>
                            <a:schemeClr val="tx1"/>
                          </a:solidFill>
                          <a:latin typeface="Times New Roman" panose="02020603050405020304" charset="0"/>
                          <a:ea typeface="宋体" panose="02010600030101010101" pitchFamily="2" charset="-122"/>
                          <a:cs typeface="Times New Roman" panose="02020603050405020304" charset="0"/>
                        </a:rPr>
                        <a:t>重要</a:t>
                      </a:r>
                      <a:endParaRPr lang="zh-CN" altLang="en-US" sz="1800" b="0" baseline="-25000">
                        <a:solidFill>
                          <a:schemeClr val="tx1"/>
                        </a:solidFill>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86">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Teufel (2006)</a:t>
                      </a:r>
                      <a:r>
                        <a:rPr lang="en-US" sz="1800" b="0" baseline="30000">
                          <a:latin typeface="宋体" panose="02010600030101010101" pitchFamily="2" charset="-122"/>
                          <a:ea typeface="宋体" panose="02010600030101010101" pitchFamily="2" charset="-122"/>
                          <a:cs typeface="宋体" panose="02010600030101010101" pitchFamily="2" charset="-122"/>
                        </a:rPr>
                        <a:t>[2]</a:t>
                      </a:r>
                      <a:endParaRPr lang="en-US" altLang="en-US" sz="1800" b="0" baseline="3000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IBk algorithm</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cs typeface="Times New Roman" panose="02020603050405020304" charset="0"/>
                        </a:rPr>
                        <a:t>0.76</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cs typeface="Times New Roman" panose="02020603050405020304" charset="0"/>
                        </a:rPr>
                        <a:t>0.46</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0.58</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6456">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Jurgens</a:t>
                      </a:r>
                      <a:r>
                        <a:rPr lang="en-US" sz="1800" b="0">
                          <a:latin typeface="宋体" panose="02010600030101010101" pitchFamily="2" charset="-122"/>
                          <a:ea typeface="宋体" panose="02010600030101010101" pitchFamily="2" charset="-122"/>
                          <a:cs typeface="宋体" panose="02010600030101010101" pitchFamily="2" charset="-122"/>
                        </a:rPr>
                        <a:t> </a:t>
                      </a:r>
                      <a:r>
                        <a:rPr lang="en-US" sz="1800" b="0">
                          <a:latin typeface="Times New Roman" panose="02020603050405020304" charset="0"/>
                          <a:ea typeface="宋体" panose="02010600030101010101" pitchFamily="2" charset="-122"/>
                          <a:cs typeface="Times New Roman" panose="02020603050405020304" charset="0"/>
                        </a:rPr>
                        <a:t>(2018)</a:t>
                      </a:r>
                      <a:r>
                        <a:rPr lang="en-US" sz="1800" b="0" baseline="30000">
                          <a:latin typeface="宋体" panose="02010600030101010101" pitchFamily="2" charset="-122"/>
                          <a:ea typeface="宋体" panose="02010600030101010101" pitchFamily="2" charset="-122"/>
                          <a:cs typeface="宋体" panose="02010600030101010101" pitchFamily="2" charset="-122"/>
                        </a:rPr>
                        <a:t>[1]</a:t>
                      </a:r>
                      <a:endParaRPr lang="en-US" altLang="en-US" sz="1800" b="0" baseline="3000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ea typeface="宋体" panose="02010600030101010101" pitchFamily="2" charset="-122"/>
                          <a:cs typeface="Times New Roman" panose="02020603050405020304" charset="0"/>
                        </a:rPr>
                        <a:t>RandomForest</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0.75</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0.3</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0.428</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86">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Tuarob</a:t>
                      </a:r>
                      <a:endParaRPr lang="en-US" sz="1800" b="0">
                        <a:latin typeface="Times New Roman" panose="02020603050405020304" charset="0"/>
                        <a:ea typeface="宋体" panose="02010600030101010101" pitchFamily="2" charset="-122"/>
                        <a:cs typeface="Times New Roman" panose="02020603050405020304" charset="0"/>
                      </a:endParaRPr>
                    </a:p>
                    <a:p>
                      <a:pPr indent="0">
                        <a:buNone/>
                      </a:pPr>
                      <a:r>
                        <a:rPr lang="en-US" sz="1800" b="0">
                          <a:latin typeface="Times New Roman" panose="02020603050405020304" charset="0"/>
                          <a:ea typeface="宋体" panose="02010600030101010101" pitchFamily="2" charset="-122"/>
                          <a:cs typeface="Times New Roman" panose="02020603050405020304" charset="0"/>
                        </a:rPr>
                        <a:t>(2019)</a:t>
                      </a:r>
                      <a:r>
                        <a:rPr lang="en-US" sz="1800" b="0" baseline="30000">
                          <a:latin typeface="宋体" panose="02010600030101010101" pitchFamily="2" charset="-122"/>
                          <a:ea typeface="宋体" panose="02010600030101010101" pitchFamily="2" charset="-122"/>
                          <a:cs typeface="宋体" panose="02010600030101010101" pitchFamily="2" charset="-122"/>
                        </a:rPr>
                        <a:t>[3]</a:t>
                      </a:r>
                      <a:endParaRPr lang="en-US" altLang="en-US" sz="1800" b="0" baseline="3000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SVM</a:t>
                      </a:r>
                      <a:endParaRPr 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0.630</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0.389</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0.481</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86">
                <a:tc>
                  <a:txBody>
                    <a:bodyPr/>
                    <a:lstStyle/>
                    <a:p>
                      <a:pPr indent="0">
                        <a:buNone/>
                      </a:pPr>
                      <a:r>
                        <a:rPr lang="en-US" sz="1800" b="0">
                          <a:latin typeface="Times New Roman" panose="02020603050405020304" charset="0"/>
                          <a:ea typeface="宋体" panose="02010600030101010101" pitchFamily="2" charset="-122"/>
                          <a:cs typeface="Times New Roman" panose="02020603050405020304" charset="0"/>
                        </a:rPr>
                        <a:t>This Work</a:t>
                      </a:r>
                      <a:endParaRPr lang="en-US"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dirty="0">
                          <a:latin typeface="Times New Roman" panose="02020603050405020304" charset="0"/>
                          <a:ea typeface="宋体" panose="02010600030101010101" pitchFamily="2" charset="-122"/>
                          <a:cs typeface="Times New Roman" panose="02020603050405020304" charset="0"/>
                        </a:rPr>
                        <a:t>ExtraTrees</a:t>
                      </a:r>
                      <a:endParaRPr lang="en-US" sz="1800" b="0" dirty="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0.657</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0">
                          <a:latin typeface="Times New Roman" panose="02020603050405020304" charset="0"/>
                          <a:cs typeface="Times New Roman" panose="02020603050405020304" charset="0"/>
                        </a:rPr>
                        <a:t>0.642</a:t>
                      </a:r>
                      <a:endParaRPr lang="en-US" sz="1800" b="0">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800" b="1" dirty="0">
                          <a:solidFill>
                            <a:srgbClr val="FF0000"/>
                          </a:solidFill>
                          <a:latin typeface="Times New Roman" panose="02020603050405020304" charset="0"/>
                          <a:cs typeface="Times New Roman" panose="02020603050405020304" charset="0"/>
                        </a:rPr>
                        <a:t>0.646</a:t>
                      </a:r>
                      <a:endParaRPr lang="en-US" sz="1800" b="1" dirty="0">
                        <a:solidFill>
                          <a:srgbClr val="FF0000"/>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4" name="文本框 23"/>
          <p:cNvSpPr txBox="1"/>
          <p:nvPr/>
        </p:nvSpPr>
        <p:spPr>
          <a:xfrm>
            <a:off x="7484466" y="1071519"/>
            <a:ext cx="3081293" cy="338554"/>
          </a:xfrm>
          <a:prstGeom prst="rect">
            <a:avLst/>
          </a:prstGeom>
          <a:noFill/>
        </p:spPr>
        <p:txBody>
          <a:bodyPr wrap="none" rtlCol="0">
            <a:spAutoFit/>
          </a:bodyPr>
          <a:lstStyle/>
          <a:p>
            <a:r>
              <a:rPr lang="zh-CN" altLang="en-US" sz="1600" b="1" dirty="0">
                <a:latin typeface="黑体" panose="02010609060101010101" charset="-122"/>
                <a:ea typeface="黑体" panose="02010609060101010101" charset="-122"/>
                <a:cs typeface="黑体" panose="02010609060101010101" charset="-122"/>
              </a:rPr>
              <a:t>表</a:t>
            </a:r>
            <a:r>
              <a:rPr lang="en-US" altLang="zh-CN" sz="1600" b="1" dirty="0">
                <a:latin typeface="黑体" panose="02010609060101010101" charset="-122"/>
                <a:ea typeface="黑体" panose="02010609060101010101" charset="-122"/>
                <a:cs typeface="黑体" panose="02010609060101010101" charset="-122"/>
              </a:rPr>
              <a:t>6 </a:t>
            </a:r>
            <a:r>
              <a:rPr lang="zh-CN" altLang="en-US" sz="1600" b="1" dirty="0">
                <a:latin typeface="黑体" panose="02010609060101010101" charset="-122"/>
                <a:ea typeface="黑体" panose="02010609060101010101" charset="-122"/>
                <a:cs typeface="黑体" panose="02010609060101010101" charset="-122"/>
              </a:rPr>
              <a:t>针对重要类别分类效果对比</a:t>
            </a:r>
            <a:endParaRPr lang="zh-CN" altLang="en-US" sz="1600" b="1" dirty="0">
              <a:latin typeface="黑体" panose="02010609060101010101" charset="-122"/>
              <a:ea typeface="黑体" panose="02010609060101010101" charset="-122"/>
              <a:cs typeface="黑体" panose="02010609060101010101" charset="-122"/>
            </a:endParaRPr>
          </a:p>
        </p:txBody>
      </p:sp>
      <p:sp>
        <p:nvSpPr>
          <p:cNvPr id="25" name="文本框 24"/>
          <p:cNvSpPr txBox="1"/>
          <p:nvPr/>
        </p:nvSpPr>
        <p:spPr>
          <a:xfrm>
            <a:off x="6305271" y="5133975"/>
            <a:ext cx="5612765" cy="450850"/>
          </a:xfrm>
          <a:prstGeom prst="rect">
            <a:avLst/>
          </a:prstGeom>
          <a:noFill/>
        </p:spPr>
        <p:txBody>
          <a:bodyPr wrap="square" rtlCol="0" anchor="t">
            <a:spAutoFit/>
          </a:bodyPr>
          <a:lstStyle/>
          <a:p>
            <a:pPr indent="0" algn="ctr">
              <a:lnSpc>
                <a:spcPct val="130000"/>
              </a:lnSpc>
              <a:spcBef>
                <a:spcPts val="0"/>
              </a:spcBef>
              <a:spcAft>
                <a:spcPts val="0"/>
              </a:spcAft>
              <a:buNone/>
            </a:pPr>
            <a:r>
              <a:rPr lang="zh-CN" altLang="en-US" b="1">
                <a:solidFill>
                  <a:schemeClr val="tx1">
                    <a:lumMod val="65000"/>
                    <a:lumOff val="35000"/>
                  </a:schemeClr>
                </a:solidFill>
                <a:latin typeface="汉仪君黑-45简" panose="020B0604020202020204" charset="-122"/>
                <a:ea typeface="汉仪君黑-45简" panose="020B0604020202020204" charset="-122"/>
              </a:rPr>
              <a:t>针对重要类别引用实现最佳分类效果</a:t>
            </a:r>
            <a:endParaRPr lang="zh-CN" altLang="en-US" b="1">
              <a:solidFill>
                <a:schemeClr val="tx1">
                  <a:lumMod val="65000"/>
                  <a:lumOff val="35000"/>
                </a:schemeClr>
              </a:solidFill>
              <a:latin typeface="汉仪君黑-45简" panose="020B0604020202020204" charset="-122"/>
              <a:ea typeface="汉仪君黑-45简" panose="020B0604020202020204" charset="-122"/>
            </a:endParaRPr>
          </a:p>
        </p:txBody>
      </p:sp>
    </p:spTree>
    <p:custDataLst>
      <p:tags r:id="rId4"/>
    </p:custData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16200000">
            <a:off x="5097145" y="1390650"/>
            <a:ext cx="1729740" cy="1539875"/>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566795" y="3173730"/>
            <a:ext cx="5059680" cy="829945"/>
          </a:xfrm>
          <a:prstGeom prst="rect">
            <a:avLst/>
          </a:prstGeom>
          <a:noFill/>
        </p:spPr>
        <p:txBody>
          <a:bodyPr wrap="none" rtlCol="0">
            <a:spAutoFit/>
          </a:bodyPr>
          <a:lstStyle/>
          <a:p>
            <a:pPr algn="ctr"/>
            <a:r>
              <a:rPr lang="zh-CN" altLang="en-US" sz="4800">
                <a:solidFill>
                  <a:schemeClr val="tx2">
                    <a:lumMod val="75000"/>
                    <a:lumOff val="25000"/>
                  </a:schemeClr>
                </a:solidFill>
                <a:latin typeface="汉仪中黑S" panose="00020600040101010101" charset="-122"/>
                <a:ea typeface="汉仪中黑S" panose="00020600040101010101" charset="-122"/>
                <a:sym typeface="+mn-ea"/>
              </a:rPr>
              <a:t>引用可视分析平台</a:t>
            </a:r>
            <a:endParaRPr lang="zh-CN" altLang="en-US" sz="48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23" name="直接连接符 22"/>
          <p:cNvCxnSpPr/>
          <p:nvPr/>
        </p:nvCxnSpPr>
        <p:spPr>
          <a:xfrm>
            <a:off x="3594735" y="3922395"/>
            <a:ext cx="500253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32303038313138363b32303039303531393bcbd1cbf7"/>
          <p:cNvPicPr>
            <a:picLocks noChangeAspect="1"/>
          </p:cNvPicPr>
          <p:nvPr/>
        </p:nvPicPr>
        <p:blipFill>
          <a:blip r:embed="rId1"/>
          <a:stretch>
            <a:fillRect/>
          </a:stretch>
        </p:blipFill>
        <p:spPr>
          <a:xfrm>
            <a:off x="5537835" y="1736725"/>
            <a:ext cx="848360" cy="848360"/>
          </a:xfrm>
          <a:prstGeom prst="rect">
            <a:avLst/>
          </a:prstGeom>
        </p:spPr>
      </p:pic>
      <p:sp>
        <p:nvSpPr>
          <p:cNvPr id="4" name="椭圆 3"/>
          <p:cNvSpPr/>
          <p:nvPr/>
        </p:nvSpPr>
        <p:spPr>
          <a:xfrm>
            <a:off x="5020310" y="427609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5020310" y="475361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5427345" y="4152265"/>
            <a:ext cx="2722880" cy="398780"/>
          </a:xfrm>
          <a:prstGeom prst="rect">
            <a:avLst/>
          </a:prstGeom>
          <a:noFill/>
        </p:spPr>
        <p:txBody>
          <a:bodyPr wrap="none" rtlCol="0">
            <a:spAutoFit/>
          </a:bodyPr>
          <a:lstStyle/>
          <a:p>
            <a:r>
              <a:rPr lang="zh-CN" altLang="en-US" sz="2000">
                <a:solidFill>
                  <a:schemeClr val="tx2">
                    <a:lumMod val="75000"/>
                    <a:lumOff val="25000"/>
                  </a:schemeClr>
                </a:solidFill>
                <a:latin typeface="汉仪中黑S" panose="00020600040101010101" charset="-122"/>
                <a:ea typeface="汉仪中黑S" panose="00020600040101010101" charset="-122"/>
              </a:rPr>
              <a:t>大范围数据分类器应用</a:t>
            </a:r>
            <a:endParaRPr lang="zh-CN" altLang="en-US" sz="2000">
              <a:solidFill>
                <a:schemeClr val="tx2">
                  <a:lumMod val="75000"/>
                  <a:lumOff val="25000"/>
                </a:schemeClr>
              </a:solidFill>
              <a:latin typeface="汉仪中黑S" panose="00020600040101010101" charset="-122"/>
              <a:ea typeface="汉仪中黑S" panose="00020600040101010101" charset="-122"/>
            </a:endParaRPr>
          </a:p>
        </p:txBody>
      </p:sp>
      <p:sp>
        <p:nvSpPr>
          <p:cNvPr id="7" name="文本框 6"/>
          <p:cNvSpPr txBox="1"/>
          <p:nvPr/>
        </p:nvSpPr>
        <p:spPr>
          <a:xfrm>
            <a:off x="5427345" y="4632325"/>
            <a:ext cx="1960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可视化分析平台</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Tree>
    <p:custDataLst>
      <p:tags r:id="rId2"/>
    </p:custData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597408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引用可视分析平台</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大范围数据分类应用</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pic>
        <p:nvPicPr>
          <p:cNvPr id="46" name="图片 29"/>
          <p:cNvPicPr>
            <a:picLocks noChangeAspect="1"/>
          </p:cNvPicPr>
          <p:nvPr/>
        </p:nvPicPr>
        <p:blipFill>
          <a:blip r:embed="rId2"/>
          <a:srcRect b="8589"/>
          <a:stretch>
            <a:fillRect/>
          </a:stretch>
        </p:blipFill>
        <p:spPr>
          <a:xfrm>
            <a:off x="364490" y="2419350"/>
            <a:ext cx="5471795" cy="3467100"/>
          </a:xfrm>
          <a:prstGeom prst="rect">
            <a:avLst/>
          </a:prstGeom>
          <a:noFill/>
          <a:ln>
            <a:noFill/>
          </a:ln>
        </p:spPr>
      </p:pic>
      <p:pic>
        <p:nvPicPr>
          <p:cNvPr id="47" name="图片 30"/>
          <p:cNvPicPr>
            <a:picLocks noChangeAspect="1"/>
          </p:cNvPicPr>
          <p:nvPr/>
        </p:nvPicPr>
        <p:blipFill>
          <a:blip r:embed="rId3"/>
          <a:stretch>
            <a:fillRect/>
          </a:stretch>
        </p:blipFill>
        <p:spPr>
          <a:xfrm>
            <a:off x="6619240" y="2504440"/>
            <a:ext cx="4696460" cy="3764280"/>
          </a:xfrm>
          <a:prstGeom prst="rect">
            <a:avLst/>
          </a:prstGeom>
          <a:noFill/>
          <a:ln>
            <a:noFill/>
          </a:ln>
        </p:spPr>
      </p:pic>
      <p:sp>
        <p:nvSpPr>
          <p:cNvPr id="12" name="文本框 11"/>
          <p:cNvSpPr txBox="1"/>
          <p:nvPr/>
        </p:nvSpPr>
        <p:spPr>
          <a:xfrm>
            <a:off x="2022475" y="6310630"/>
            <a:ext cx="2981960" cy="368300"/>
          </a:xfrm>
          <a:prstGeom prst="rect">
            <a:avLst/>
          </a:prstGeom>
          <a:noFill/>
        </p:spPr>
        <p:txBody>
          <a:bodyPr wrap="square" rtlCol="0">
            <a:spAutoFit/>
          </a:bodyPr>
          <a:lstStyle/>
          <a:p>
            <a:r>
              <a:rPr lang="zh-CN" altLang="en-US"/>
              <a:t>图</a:t>
            </a:r>
            <a:r>
              <a:rPr lang="en-US" altLang="zh-CN"/>
              <a:t>7 </a:t>
            </a:r>
            <a:r>
              <a:rPr lang="zh-CN" altLang="en-US"/>
              <a:t>关于分类器阈值设置</a:t>
            </a:r>
            <a:endParaRPr lang="zh-CN" altLang="en-US"/>
          </a:p>
        </p:txBody>
      </p:sp>
      <p:sp>
        <p:nvSpPr>
          <p:cNvPr id="13" name="文本框 12"/>
          <p:cNvSpPr txBox="1"/>
          <p:nvPr/>
        </p:nvSpPr>
        <p:spPr>
          <a:xfrm>
            <a:off x="7011670" y="6310630"/>
            <a:ext cx="3911600" cy="368300"/>
          </a:xfrm>
          <a:prstGeom prst="rect">
            <a:avLst/>
          </a:prstGeom>
          <a:noFill/>
        </p:spPr>
        <p:txBody>
          <a:bodyPr wrap="square" rtlCol="0">
            <a:spAutoFit/>
          </a:bodyPr>
          <a:lstStyle/>
          <a:p>
            <a:r>
              <a:rPr lang="zh-CN" altLang="en-US"/>
              <a:t>图</a:t>
            </a:r>
            <a:r>
              <a:rPr lang="en-US" altLang="zh-CN"/>
              <a:t>8 </a:t>
            </a:r>
            <a:r>
              <a:rPr lang="zh-CN" altLang="en-US"/>
              <a:t>关于分类器过拟合程度的讨论</a:t>
            </a:r>
            <a:endParaRPr lang="zh-CN" altLang="en-US"/>
          </a:p>
        </p:txBody>
      </p:sp>
      <p:grpSp>
        <p:nvGrpSpPr>
          <p:cNvPr id="20" name="组合 19"/>
          <p:cNvGrpSpPr/>
          <p:nvPr/>
        </p:nvGrpSpPr>
        <p:grpSpPr>
          <a:xfrm>
            <a:off x="287655" y="1110615"/>
            <a:ext cx="1207770" cy="1207770"/>
            <a:chOff x="693" y="1749"/>
            <a:chExt cx="1902" cy="1902"/>
          </a:xfrm>
        </p:grpSpPr>
        <p:sp>
          <p:nvSpPr>
            <p:cNvPr id="14" name="椭圆 13"/>
            <p:cNvSpPr/>
            <p:nvPr/>
          </p:nvSpPr>
          <p:spPr>
            <a:xfrm>
              <a:off x="693" y="1749"/>
              <a:ext cx="1903" cy="1903"/>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32303038313138363b32303039303532393bd6bdd5c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9" y="2215"/>
              <a:ext cx="972" cy="972"/>
            </a:xfrm>
            <a:prstGeom prst="rect">
              <a:avLst/>
            </a:prstGeom>
          </p:spPr>
        </p:pic>
      </p:grpSp>
      <p:grpSp>
        <p:nvGrpSpPr>
          <p:cNvPr id="21" name="组合 20"/>
          <p:cNvGrpSpPr/>
          <p:nvPr/>
        </p:nvGrpSpPr>
        <p:grpSpPr>
          <a:xfrm>
            <a:off x="5817870" y="1101090"/>
            <a:ext cx="1207770" cy="1207770"/>
            <a:chOff x="8727" y="1734"/>
            <a:chExt cx="1902" cy="1902"/>
          </a:xfrm>
        </p:grpSpPr>
        <p:sp>
          <p:nvSpPr>
            <p:cNvPr id="18" name="椭圆 17"/>
            <p:cNvSpPr/>
            <p:nvPr/>
          </p:nvSpPr>
          <p:spPr>
            <a:xfrm>
              <a:off x="8727" y="1734"/>
              <a:ext cx="1903" cy="190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32303038313138353b32303039303630363bb7d6d7d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 y="2214"/>
              <a:ext cx="972" cy="972"/>
            </a:xfrm>
            <a:prstGeom prst="rect">
              <a:avLst/>
            </a:prstGeom>
          </p:spPr>
        </p:pic>
      </p:grpSp>
      <p:sp>
        <p:nvSpPr>
          <p:cNvPr id="22" name="文本框 21"/>
          <p:cNvSpPr txBox="1"/>
          <p:nvPr/>
        </p:nvSpPr>
        <p:spPr>
          <a:xfrm>
            <a:off x="1648460" y="1120140"/>
            <a:ext cx="3893185" cy="1170305"/>
          </a:xfrm>
          <a:prstGeom prst="rect">
            <a:avLst/>
          </a:prstGeom>
          <a:noFill/>
        </p:spPr>
        <p:txBody>
          <a:bodyPr wrap="square" rtlCol="0" anchor="t">
            <a:spAutoFit/>
          </a:bodyPr>
          <a:lstStyle/>
          <a:p>
            <a:pPr indent="0" algn="l">
              <a:lnSpc>
                <a:spcPct val="130000"/>
              </a:lnSpc>
              <a:spcBef>
                <a:spcPts val="0"/>
              </a:spcBef>
              <a:spcAft>
                <a:spcPts val="0"/>
              </a:spcAft>
              <a:buNone/>
            </a:pPr>
            <a:r>
              <a:rPr lang="en-US" altLang="zh-CN" b="1" u="sng">
                <a:solidFill>
                  <a:schemeClr val="tx1">
                    <a:lumMod val="65000"/>
                    <a:lumOff val="35000"/>
                  </a:schemeClr>
                </a:solidFill>
                <a:latin typeface="汉仪君黑-45简" panose="020B0604020202020204" charset="-122"/>
                <a:ea typeface="汉仪君黑-45简" panose="020B0604020202020204" charset="-122"/>
                <a:sym typeface="+mn-ea"/>
              </a:rPr>
              <a:t>1. </a:t>
            </a:r>
            <a:r>
              <a:rPr lang="zh-CN" altLang="en-US" b="1" u="sng">
                <a:solidFill>
                  <a:schemeClr val="tx1">
                    <a:lumMod val="65000"/>
                    <a:lumOff val="35000"/>
                  </a:schemeClr>
                </a:solidFill>
                <a:latin typeface="汉仪君黑-45简" panose="020B0604020202020204" charset="-122"/>
                <a:ea typeface="汉仪君黑-45简" panose="020B0604020202020204" charset="-122"/>
                <a:sym typeface="+mn-ea"/>
              </a:rPr>
              <a:t>分类器阈值选择</a:t>
            </a:r>
            <a:endParaRPr lang="en-US" altLang="zh-CN">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sym typeface="+mn-ea"/>
              </a:rPr>
              <a:t>挑选合适的分类器预测阈值，使得预测出的重要类别的样本数量符合预期</a:t>
            </a:r>
            <a:endParaRPr lang="zh-CN" altLang="en-US">
              <a:solidFill>
                <a:schemeClr val="tx1">
                  <a:lumMod val="65000"/>
                  <a:lumOff val="35000"/>
                </a:schemeClr>
              </a:solidFill>
              <a:latin typeface="汉仪君黑-45简" panose="020B0604020202020204" charset="-122"/>
              <a:ea typeface="汉仪君黑-45简" panose="020B0604020202020204" charset="-122"/>
              <a:sym typeface="+mn-ea"/>
            </a:endParaRPr>
          </a:p>
        </p:txBody>
      </p:sp>
      <p:sp>
        <p:nvSpPr>
          <p:cNvPr id="23" name="文本框 22"/>
          <p:cNvSpPr txBox="1"/>
          <p:nvPr/>
        </p:nvSpPr>
        <p:spPr>
          <a:xfrm>
            <a:off x="7227570" y="1120140"/>
            <a:ext cx="3881120" cy="1170305"/>
          </a:xfrm>
          <a:prstGeom prst="rect">
            <a:avLst/>
          </a:prstGeom>
          <a:noFill/>
        </p:spPr>
        <p:txBody>
          <a:bodyPr wrap="square" rtlCol="0" anchor="t">
            <a:spAutoFit/>
          </a:bodyPr>
          <a:lstStyle/>
          <a:p>
            <a:pPr indent="0" algn="l">
              <a:lnSpc>
                <a:spcPct val="130000"/>
              </a:lnSpc>
              <a:spcBef>
                <a:spcPts val="0"/>
              </a:spcBef>
              <a:spcAft>
                <a:spcPts val="0"/>
              </a:spcAft>
              <a:buNone/>
            </a:pPr>
            <a:r>
              <a:rPr lang="en-US" altLang="zh-CN" b="1" u="sng">
                <a:solidFill>
                  <a:schemeClr val="tx1">
                    <a:lumMod val="65000"/>
                    <a:lumOff val="35000"/>
                  </a:schemeClr>
                </a:solidFill>
                <a:latin typeface="汉仪君黑-45简" panose="020B0604020202020204" charset="-122"/>
                <a:ea typeface="汉仪君黑-45简" panose="020B0604020202020204" charset="-122"/>
                <a:sym typeface="+mn-ea"/>
              </a:rPr>
              <a:t>2. </a:t>
            </a:r>
            <a:r>
              <a:rPr lang="zh-CN" altLang="en-US" b="1" u="sng">
                <a:solidFill>
                  <a:schemeClr val="tx1">
                    <a:lumMod val="65000"/>
                    <a:lumOff val="35000"/>
                  </a:schemeClr>
                </a:solidFill>
                <a:latin typeface="汉仪君黑-45简" panose="020B0604020202020204" charset="-122"/>
                <a:ea typeface="汉仪君黑-45简" panose="020B0604020202020204" charset="-122"/>
                <a:sym typeface="+mn-ea"/>
              </a:rPr>
              <a:t>分类器泛化性能</a:t>
            </a:r>
            <a:endParaRPr lang="en-US" altLang="zh-CN">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sym typeface="+mn-ea"/>
              </a:rPr>
              <a:t>需要防止分类器在少量训练数据上不至于过拟合，从而大幅降低泛化性能</a:t>
            </a:r>
            <a:endParaRPr lang="zh-CN" altLang="en-US">
              <a:solidFill>
                <a:schemeClr val="tx1">
                  <a:lumMod val="65000"/>
                  <a:lumOff val="35000"/>
                </a:schemeClr>
              </a:solidFill>
              <a:latin typeface="汉仪君黑-45简" panose="020B0604020202020204" charset="-122"/>
              <a:ea typeface="汉仪君黑-45简" panose="020B0604020202020204" charset="-122"/>
              <a:sym typeface="+mn-ea"/>
            </a:endParaRPr>
          </a:p>
        </p:txBody>
      </p:sp>
      <p:sp>
        <p:nvSpPr>
          <p:cNvPr id="24" name="文本框 23"/>
          <p:cNvSpPr txBox="1"/>
          <p:nvPr/>
        </p:nvSpPr>
        <p:spPr>
          <a:xfrm>
            <a:off x="2002790" y="5767705"/>
            <a:ext cx="2981960" cy="368300"/>
          </a:xfrm>
          <a:prstGeom prst="rect">
            <a:avLst/>
          </a:prstGeom>
          <a:noFill/>
        </p:spPr>
        <p:txBody>
          <a:bodyPr wrap="square" rtlCol="0">
            <a:spAutoFit/>
          </a:bodyPr>
          <a:lstStyle/>
          <a:p>
            <a:r>
              <a:rPr lang="zh-CN" altLang="en-US"/>
              <a:t>分类为重要类别的样本数量</a:t>
            </a:r>
            <a:endParaRPr lang="zh-CN" altLang="en-US"/>
          </a:p>
        </p:txBody>
      </p:sp>
      <p:cxnSp>
        <p:nvCxnSpPr>
          <p:cNvPr id="28" name="直接箭头连接符 27"/>
          <p:cNvCxnSpPr/>
          <p:nvPr/>
        </p:nvCxnSpPr>
        <p:spPr>
          <a:xfrm>
            <a:off x="9171940" y="3418840"/>
            <a:ext cx="0" cy="64198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238615" y="3555365"/>
            <a:ext cx="1313815" cy="368300"/>
          </a:xfrm>
          <a:prstGeom prst="rect">
            <a:avLst/>
          </a:prstGeom>
          <a:noFill/>
        </p:spPr>
        <p:txBody>
          <a:bodyPr wrap="square" rtlCol="0">
            <a:spAutoFit/>
          </a:bodyPr>
          <a:lstStyle/>
          <a:p>
            <a:r>
              <a:rPr lang="zh-CN" altLang="en-US"/>
              <a:t>精度差距</a:t>
            </a:r>
            <a:endParaRPr lang="zh-CN" altLang="en-US"/>
          </a:p>
        </p:txBody>
      </p:sp>
      <p:cxnSp>
        <p:nvCxnSpPr>
          <p:cNvPr id="2" name="直接连接符 1"/>
          <p:cNvCxnSpPr/>
          <p:nvPr/>
        </p:nvCxnSpPr>
        <p:spPr>
          <a:xfrm>
            <a:off x="1935480" y="4090035"/>
            <a:ext cx="0" cy="1475740"/>
          </a:xfrm>
          <a:prstGeom prst="line">
            <a:avLst/>
          </a:prstGeom>
          <a:ln w="158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flipV="1">
            <a:off x="1628775" y="4051300"/>
            <a:ext cx="306705" cy="9525"/>
          </a:xfrm>
          <a:prstGeom prst="line">
            <a:avLst/>
          </a:prstGeom>
          <a:ln w="158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79545" y="2638425"/>
            <a:ext cx="1590675" cy="368300"/>
          </a:xfrm>
          <a:prstGeom prst="rect">
            <a:avLst/>
          </a:prstGeom>
          <a:noFill/>
          <a:ln w="28575" cmpd="sng">
            <a:solidFill>
              <a:srgbClr val="FF0000"/>
            </a:solidFill>
            <a:prstDash val="dash"/>
          </a:ln>
        </p:spPr>
        <p:txBody>
          <a:bodyPr wrap="square" rtlCol="0">
            <a:spAutoFit/>
          </a:bodyPr>
          <a:lstStyle/>
          <a:p>
            <a:r>
              <a:rPr lang="zh-CN" altLang="en-US"/>
              <a:t>设置可调阈值</a:t>
            </a:r>
            <a:endParaRPr lang="zh-CN" altLang="en-US"/>
          </a:p>
        </p:txBody>
      </p:sp>
      <p:sp>
        <p:nvSpPr>
          <p:cNvPr id="17" name="文本框 16"/>
          <p:cNvSpPr txBox="1"/>
          <p:nvPr/>
        </p:nvSpPr>
        <p:spPr>
          <a:xfrm>
            <a:off x="9453880" y="5188585"/>
            <a:ext cx="1590675" cy="368300"/>
          </a:xfrm>
          <a:prstGeom prst="rect">
            <a:avLst/>
          </a:prstGeom>
          <a:noFill/>
          <a:ln w="28575" cmpd="sng">
            <a:solidFill>
              <a:srgbClr val="FF0000"/>
            </a:solidFill>
            <a:prstDash val="dash"/>
          </a:ln>
        </p:spPr>
        <p:txBody>
          <a:bodyPr wrap="square" rtlCol="0">
            <a:spAutoFit/>
          </a:bodyPr>
          <a:lstStyle/>
          <a:p>
            <a:r>
              <a:rPr lang="zh-CN" altLang="en-US"/>
              <a:t>控制模型参数</a:t>
            </a:r>
            <a:endParaRPr lang="zh-CN" altLang="en-US"/>
          </a:p>
        </p:txBody>
      </p:sp>
    </p:spTree>
    <p:custDataLst>
      <p:tags r:id="rId8"/>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445008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引用可视分析平台</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平台展示</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pic>
        <p:nvPicPr>
          <p:cNvPr id="19" name="图片 19" descr="e6649147f8be9481e2fbe4c45731ef9"/>
          <p:cNvPicPr>
            <a:picLocks noChangeAspect="1"/>
          </p:cNvPicPr>
          <p:nvPr/>
        </p:nvPicPr>
        <p:blipFill>
          <a:blip r:embed="rId2"/>
          <a:stretch>
            <a:fillRect/>
          </a:stretch>
        </p:blipFill>
        <p:spPr>
          <a:xfrm>
            <a:off x="1837690" y="1699895"/>
            <a:ext cx="8670290" cy="4108450"/>
          </a:xfrm>
          <a:prstGeom prst="rect">
            <a:avLst/>
          </a:prstGeom>
        </p:spPr>
      </p:pic>
      <p:sp>
        <p:nvSpPr>
          <p:cNvPr id="2" name="文本框 1"/>
          <p:cNvSpPr txBox="1"/>
          <p:nvPr/>
        </p:nvSpPr>
        <p:spPr>
          <a:xfrm>
            <a:off x="124460" y="3251835"/>
            <a:ext cx="1713230" cy="645160"/>
          </a:xfrm>
          <a:prstGeom prst="rect">
            <a:avLst/>
          </a:prstGeom>
          <a:noFill/>
          <a:ln w="28575" cmpd="sng">
            <a:solidFill>
              <a:srgbClr val="FF0000"/>
            </a:solidFill>
            <a:prstDash val="sysDash"/>
          </a:ln>
        </p:spPr>
        <p:txBody>
          <a:bodyPr wrap="square" rtlCol="0">
            <a:spAutoFit/>
          </a:bodyPr>
          <a:lstStyle/>
          <a:p>
            <a:pPr algn="ctr"/>
            <a:r>
              <a:rPr lang="zh-CN" altLang="en-US" dirty="0"/>
              <a:t>作者基本信息</a:t>
            </a:r>
            <a:endParaRPr lang="zh-CN" altLang="en-US" dirty="0"/>
          </a:p>
          <a:p>
            <a:pPr algn="ctr"/>
            <a:r>
              <a:rPr lang="zh-CN" altLang="en-US" dirty="0"/>
              <a:t>（来自数据库）</a:t>
            </a:r>
            <a:endParaRPr lang="zh-CN" altLang="en-US" dirty="0"/>
          </a:p>
        </p:txBody>
      </p:sp>
      <p:sp>
        <p:nvSpPr>
          <p:cNvPr id="3" name="文本框 2"/>
          <p:cNvSpPr txBox="1"/>
          <p:nvPr/>
        </p:nvSpPr>
        <p:spPr>
          <a:xfrm>
            <a:off x="205105" y="4538345"/>
            <a:ext cx="1513840" cy="645160"/>
          </a:xfrm>
          <a:prstGeom prst="rect">
            <a:avLst/>
          </a:prstGeom>
          <a:noFill/>
          <a:ln w="28575" cmpd="sng">
            <a:solidFill>
              <a:srgbClr val="FF0000"/>
            </a:solidFill>
            <a:prstDash val="sysDash"/>
          </a:ln>
        </p:spPr>
        <p:txBody>
          <a:bodyPr wrap="square" rtlCol="0">
            <a:spAutoFit/>
          </a:bodyPr>
          <a:lstStyle/>
          <a:p>
            <a:pPr algn="ctr"/>
            <a:r>
              <a:rPr lang="zh-CN" altLang="en-US"/>
              <a:t>图基本信息</a:t>
            </a:r>
            <a:endParaRPr lang="zh-CN" altLang="en-US"/>
          </a:p>
          <a:p>
            <a:pPr algn="ctr"/>
            <a:r>
              <a:rPr lang="zh-CN" altLang="en-US"/>
              <a:t>（更新计算）</a:t>
            </a:r>
            <a:endParaRPr lang="zh-CN" altLang="en-US"/>
          </a:p>
        </p:txBody>
      </p:sp>
      <p:sp>
        <p:nvSpPr>
          <p:cNvPr id="11" name="文本框 10"/>
          <p:cNvSpPr txBox="1"/>
          <p:nvPr/>
        </p:nvSpPr>
        <p:spPr>
          <a:xfrm>
            <a:off x="10417990" y="3342640"/>
            <a:ext cx="1713230" cy="922020"/>
          </a:xfrm>
          <a:prstGeom prst="rect">
            <a:avLst/>
          </a:prstGeom>
          <a:noFill/>
          <a:ln w="28575" cmpd="sng">
            <a:solidFill>
              <a:srgbClr val="FF0000"/>
            </a:solidFill>
            <a:prstDash val="sysDash"/>
          </a:ln>
        </p:spPr>
        <p:txBody>
          <a:bodyPr wrap="square" rtlCol="0">
            <a:spAutoFit/>
          </a:bodyPr>
          <a:lstStyle/>
          <a:p>
            <a:pPr algn="ctr"/>
            <a:r>
              <a:rPr lang="zh-CN" altLang="en-US"/>
              <a:t>作者所有论</a:t>
            </a:r>
            <a:endParaRPr lang="zh-CN" altLang="en-US"/>
          </a:p>
          <a:p>
            <a:pPr algn="ctr"/>
            <a:r>
              <a:rPr lang="zh-CN" altLang="en-US"/>
              <a:t>文标题列表</a:t>
            </a:r>
            <a:endParaRPr lang="zh-CN" altLang="en-US"/>
          </a:p>
          <a:p>
            <a:pPr algn="ctr"/>
            <a:r>
              <a:rPr lang="zh-CN" altLang="en-US"/>
              <a:t>（来自数据库）</a:t>
            </a:r>
            <a:endParaRPr lang="zh-CN" altLang="en-US"/>
          </a:p>
        </p:txBody>
      </p:sp>
      <p:sp>
        <p:nvSpPr>
          <p:cNvPr id="14" name="文本框 13"/>
          <p:cNvSpPr txBox="1"/>
          <p:nvPr/>
        </p:nvSpPr>
        <p:spPr>
          <a:xfrm>
            <a:off x="3392805" y="5808345"/>
            <a:ext cx="4838700" cy="922020"/>
          </a:xfrm>
          <a:prstGeom prst="rect">
            <a:avLst/>
          </a:prstGeom>
          <a:noFill/>
          <a:ln w="28575" cmpd="sng">
            <a:solidFill>
              <a:schemeClr val="accent4"/>
            </a:solidFill>
            <a:prstDash val="sysDash"/>
          </a:ln>
        </p:spPr>
        <p:txBody>
          <a:bodyPr wrap="square" rtlCol="0">
            <a:spAutoFit/>
          </a:bodyPr>
          <a:lstStyle/>
          <a:p>
            <a:pPr algn="ctr"/>
            <a:r>
              <a:rPr lang="zh-CN" altLang="en-US"/>
              <a:t>引用网络图，基于预测结果连接作者所有论文中有重要引用关系的论文节点</a:t>
            </a:r>
            <a:endParaRPr lang="zh-CN" altLang="en-US"/>
          </a:p>
          <a:p>
            <a:pPr algn="ctr"/>
            <a:r>
              <a:rPr lang="zh-CN" altLang="en-US"/>
              <a:t>（所有引用边的类别预测结果均已存入数据库）</a:t>
            </a:r>
            <a:endParaRPr lang="zh-CN" altLang="en-US"/>
          </a:p>
        </p:txBody>
      </p:sp>
      <p:sp>
        <p:nvSpPr>
          <p:cNvPr id="16" name="文本框 15"/>
          <p:cNvSpPr txBox="1"/>
          <p:nvPr/>
        </p:nvSpPr>
        <p:spPr>
          <a:xfrm>
            <a:off x="193675" y="2117725"/>
            <a:ext cx="1582420" cy="645160"/>
          </a:xfrm>
          <a:prstGeom prst="rect">
            <a:avLst/>
          </a:prstGeom>
          <a:noFill/>
          <a:ln w="28575" cmpd="sng">
            <a:solidFill>
              <a:srgbClr val="FF0000"/>
            </a:solidFill>
            <a:prstDash val="sysDash"/>
          </a:ln>
        </p:spPr>
        <p:txBody>
          <a:bodyPr wrap="square" rtlCol="0">
            <a:spAutoFit/>
          </a:bodyPr>
          <a:lstStyle/>
          <a:p>
            <a:pPr algn="ctr"/>
            <a:r>
              <a:rPr lang="zh-CN" altLang="en-US" dirty="0"/>
              <a:t>界面</a:t>
            </a:r>
            <a:endParaRPr lang="zh-CN" altLang="en-US" dirty="0"/>
          </a:p>
          <a:p>
            <a:pPr algn="ctr"/>
            <a:r>
              <a:rPr lang="zh-CN" altLang="en-US" dirty="0"/>
              <a:t>调整按钮</a:t>
            </a:r>
            <a:endParaRPr lang="zh-CN" altLang="en-US" dirty="0"/>
          </a:p>
        </p:txBody>
      </p:sp>
      <p:sp>
        <p:nvSpPr>
          <p:cNvPr id="17" name="文本框 16"/>
          <p:cNvSpPr txBox="1"/>
          <p:nvPr/>
        </p:nvSpPr>
        <p:spPr>
          <a:xfrm>
            <a:off x="10417990" y="4264660"/>
            <a:ext cx="1719580" cy="1198880"/>
          </a:xfrm>
          <a:prstGeom prst="rect">
            <a:avLst/>
          </a:prstGeom>
          <a:noFill/>
          <a:ln w="28575" cmpd="sng">
            <a:solidFill>
              <a:srgbClr val="FF0000"/>
            </a:solidFill>
            <a:prstDash val="sysDash"/>
          </a:ln>
        </p:spPr>
        <p:txBody>
          <a:bodyPr wrap="square" rtlCol="0">
            <a:spAutoFit/>
          </a:bodyPr>
          <a:lstStyle/>
          <a:p>
            <a:pPr algn="ctr"/>
            <a:r>
              <a:rPr lang="zh-CN" altLang="en-US"/>
              <a:t>点击论文后</a:t>
            </a:r>
            <a:endParaRPr lang="zh-CN" altLang="en-US"/>
          </a:p>
          <a:p>
            <a:pPr algn="ctr"/>
            <a:r>
              <a:rPr lang="zh-CN" altLang="en-US"/>
              <a:t>显示所点击论文信息</a:t>
            </a:r>
            <a:endParaRPr lang="zh-CN" altLang="en-US"/>
          </a:p>
          <a:p>
            <a:pPr algn="ctr"/>
            <a:r>
              <a:rPr lang="zh-CN" altLang="en-US"/>
              <a:t>（来自数据库）</a:t>
            </a:r>
            <a:endParaRPr lang="zh-CN" altLang="en-US"/>
          </a:p>
        </p:txBody>
      </p:sp>
      <p:sp>
        <p:nvSpPr>
          <p:cNvPr id="18" name="文本框 17"/>
          <p:cNvSpPr txBox="1"/>
          <p:nvPr/>
        </p:nvSpPr>
        <p:spPr>
          <a:xfrm>
            <a:off x="708660" y="2887345"/>
            <a:ext cx="450850" cy="368300"/>
          </a:xfrm>
          <a:prstGeom prst="rect">
            <a:avLst/>
          </a:prstGeom>
          <a:noFill/>
        </p:spPr>
        <p:txBody>
          <a:bodyPr wrap="square" rtlCol="0">
            <a:spAutoFit/>
          </a:bodyPr>
          <a:lstStyle/>
          <a:p>
            <a:r>
              <a:rPr lang="zh-CN" altLang="en-US"/>
              <a:t>②</a:t>
            </a:r>
            <a:endParaRPr lang="zh-CN" altLang="en-US"/>
          </a:p>
        </p:txBody>
      </p:sp>
      <p:sp>
        <p:nvSpPr>
          <p:cNvPr id="20" name="文本框 19"/>
          <p:cNvSpPr txBox="1"/>
          <p:nvPr/>
        </p:nvSpPr>
        <p:spPr>
          <a:xfrm>
            <a:off x="708660" y="4170045"/>
            <a:ext cx="450850" cy="368300"/>
          </a:xfrm>
          <a:prstGeom prst="rect">
            <a:avLst/>
          </a:prstGeom>
          <a:noFill/>
        </p:spPr>
        <p:txBody>
          <a:bodyPr wrap="square" rtlCol="0">
            <a:spAutoFit/>
          </a:bodyPr>
          <a:lstStyle/>
          <a:p>
            <a:r>
              <a:rPr lang="zh-CN" altLang="en-US"/>
              <a:t>③</a:t>
            </a:r>
            <a:endParaRPr lang="zh-CN" altLang="en-US"/>
          </a:p>
        </p:txBody>
      </p:sp>
      <p:sp>
        <p:nvSpPr>
          <p:cNvPr id="21" name="文本框 20"/>
          <p:cNvSpPr txBox="1"/>
          <p:nvPr/>
        </p:nvSpPr>
        <p:spPr>
          <a:xfrm>
            <a:off x="2941955" y="6069330"/>
            <a:ext cx="450850" cy="368300"/>
          </a:xfrm>
          <a:prstGeom prst="rect">
            <a:avLst/>
          </a:prstGeom>
          <a:noFill/>
        </p:spPr>
        <p:txBody>
          <a:bodyPr wrap="square" rtlCol="0">
            <a:spAutoFit/>
          </a:bodyPr>
          <a:lstStyle/>
          <a:p>
            <a:r>
              <a:rPr lang="zh-CN" altLang="en-US"/>
              <a:t>⑤</a:t>
            </a:r>
            <a:endParaRPr lang="zh-CN" altLang="en-US"/>
          </a:p>
        </p:txBody>
      </p:sp>
      <p:sp>
        <p:nvSpPr>
          <p:cNvPr id="22" name="文本框 21"/>
          <p:cNvSpPr txBox="1"/>
          <p:nvPr/>
        </p:nvSpPr>
        <p:spPr>
          <a:xfrm>
            <a:off x="708660" y="1699895"/>
            <a:ext cx="450850" cy="368300"/>
          </a:xfrm>
          <a:prstGeom prst="rect">
            <a:avLst/>
          </a:prstGeom>
          <a:noFill/>
        </p:spPr>
        <p:txBody>
          <a:bodyPr wrap="square" rtlCol="0">
            <a:spAutoFit/>
          </a:bodyPr>
          <a:lstStyle/>
          <a:p>
            <a:r>
              <a:rPr lang="zh-CN" altLang="en-US"/>
              <a:t>①</a:t>
            </a:r>
            <a:endParaRPr lang="zh-CN" altLang="en-US"/>
          </a:p>
        </p:txBody>
      </p:sp>
      <p:sp>
        <p:nvSpPr>
          <p:cNvPr id="23" name="文本框 22"/>
          <p:cNvSpPr txBox="1"/>
          <p:nvPr/>
        </p:nvSpPr>
        <p:spPr>
          <a:xfrm>
            <a:off x="10957560" y="2974340"/>
            <a:ext cx="450850" cy="368300"/>
          </a:xfrm>
          <a:prstGeom prst="rect">
            <a:avLst/>
          </a:prstGeom>
          <a:noFill/>
        </p:spPr>
        <p:txBody>
          <a:bodyPr wrap="square" rtlCol="0">
            <a:spAutoFit/>
          </a:bodyPr>
          <a:lstStyle/>
          <a:p>
            <a:r>
              <a:rPr lang="zh-CN" altLang="en-US"/>
              <a:t>④</a:t>
            </a:r>
            <a:endParaRPr lang="zh-CN" altLang="en-US"/>
          </a:p>
        </p:txBody>
      </p:sp>
      <p:grpSp>
        <p:nvGrpSpPr>
          <p:cNvPr id="29" name="组合 28"/>
          <p:cNvGrpSpPr/>
          <p:nvPr/>
        </p:nvGrpSpPr>
        <p:grpSpPr>
          <a:xfrm>
            <a:off x="3506470" y="994410"/>
            <a:ext cx="5332730" cy="617220"/>
            <a:chOff x="5343" y="1566"/>
            <a:chExt cx="8398" cy="972"/>
          </a:xfrm>
        </p:grpSpPr>
        <p:sp>
          <p:nvSpPr>
            <p:cNvPr id="27" name="圆角矩形 26"/>
            <p:cNvSpPr/>
            <p:nvPr/>
          </p:nvSpPr>
          <p:spPr>
            <a:xfrm>
              <a:off x="5343" y="1566"/>
              <a:ext cx="8398" cy="972"/>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856" y="1689"/>
              <a:ext cx="7488" cy="725"/>
            </a:xfrm>
            <a:prstGeom prst="rect">
              <a:avLst/>
            </a:prstGeom>
            <a:noFill/>
          </p:spPr>
          <p:txBody>
            <a:bodyPr wrap="none" rtlCol="0">
              <a:spAutoFit/>
            </a:bodyPr>
            <a:lstStyle/>
            <a:p>
              <a:r>
                <a:rPr lang="zh-CN" altLang="en-US" sz="2400">
                  <a:solidFill>
                    <a:schemeClr val="bg1"/>
                  </a:solidFill>
                  <a:latin typeface="汉仪中黑S" panose="00020600040101010101" charset="-122"/>
                  <a:ea typeface="汉仪中黑S" panose="00020600040101010101" charset="-122"/>
                  <a:sym typeface="+mn-ea"/>
                </a:rPr>
                <a:t>学者论文引用脉络图可视分析平台</a:t>
              </a:r>
              <a:endParaRPr lang="zh-CN" altLang="en-US" sz="2400">
                <a:solidFill>
                  <a:schemeClr val="bg1"/>
                </a:solidFill>
                <a:latin typeface="汉仪中黑S" panose="00020600040101010101" charset="-122"/>
                <a:ea typeface="汉仪中黑S" panose="00020600040101010101" charset="-122"/>
                <a:sym typeface="+mn-ea"/>
              </a:endParaRPr>
            </a:p>
          </p:txBody>
        </p:sp>
      </p:grpSp>
    </p:spTree>
    <p:custDataLst>
      <p:tags r:id="rId3"/>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16200000">
            <a:off x="5097145" y="1390650"/>
            <a:ext cx="1729740" cy="1539875"/>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481195" y="3173730"/>
            <a:ext cx="3230880" cy="829945"/>
          </a:xfrm>
          <a:prstGeom prst="rect">
            <a:avLst/>
          </a:prstGeom>
          <a:noFill/>
        </p:spPr>
        <p:txBody>
          <a:bodyPr wrap="none" rtlCol="0">
            <a:spAutoFit/>
          </a:bodyPr>
          <a:lstStyle/>
          <a:p>
            <a:pPr algn="ctr"/>
            <a:r>
              <a:rPr lang="zh-CN" altLang="en-US" sz="4800">
                <a:solidFill>
                  <a:schemeClr val="tx2">
                    <a:lumMod val="75000"/>
                    <a:lumOff val="25000"/>
                  </a:schemeClr>
                </a:solidFill>
                <a:latin typeface="汉仪中黑S" panose="00020600040101010101" charset="-122"/>
                <a:ea typeface="汉仪中黑S" panose="00020600040101010101" charset="-122"/>
                <a:sym typeface="+mn-ea"/>
              </a:rPr>
              <a:t>总结与展望</a:t>
            </a:r>
            <a:endParaRPr lang="zh-CN" altLang="en-US" sz="48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23" name="直接连接符 22"/>
          <p:cNvCxnSpPr/>
          <p:nvPr/>
        </p:nvCxnSpPr>
        <p:spPr>
          <a:xfrm>
            <a:off x="3594735" y="3922395"/>
            <a:ext cx="500253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32303038313138363b32303039303531393bcbd1cbf7"/>
          <p:cNvPicPr>
            <a:picLocks noChangeAspect="1"/>
          </p:cNvPicPr>
          <p:nvPr/>
        </p:nvPicPr>
        <p:blipFill>
          <a:blip r:embed="rId1"/>
          <a:stretch>
            <a:fillRect/>
          </a:stretch>
        </p:blipFill>
        <p:spPr>
          <a:xfrm>
            <a:off x="5537835" y="1736725"/>
            <a:ext cx="848360" cy="848360"/>
          </a:xfrm>
          <a:prstGeom prst="rect">
            <a:avLst/>
          </a:prstGeom>
        </p:spPr>
      </p:pic>
      <p:sp>
        <p:nvSpPr>
          <p:cNvPr id="8" name="椭圆 7"/>
          <p:cNvSpPr/>
          <p:nvPr/>
        </p:nvSpPr>
        <p:spPr>
          <a:xfrm>
            <a:off x="5020310" y="427609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5427345" y="4152265"/>
            <a:ext cx="1467068" cy="400110"/>
          </a:xfrm>
          <a:prstGeom prst="rect">
            <a:avLst/>
          </a:prstGeom>
          <a:noFill/>
        </p:spPr>
        <p:txBody>
          <a:bodyPr wrap="none" rtlCol="0">
            <a:spAutoFit/>
          </a:bodyPr>
          <a:lstStyle/>
          <a:p>
            <a:r>
              <a:rPr lang="zh-CN" altLang="en-US" sz="2000" dirty="0">
                <a:solidFill>
                  <a:schemeClr val="tx2">
                    <a:lumMod val="75000"/>
                    <a:lumOff val="25000"/>
                  </a:schemeClr>
                </a:solidFill>
                <a:latin typeface="汉仪中黑S" panose="00020600040101010101" charset="-122"/>
                <a:ea typeface="汉仪中黑S" panose="00020600040101010101" charset="-122"/>
              </a:rPr>
              <a:t>文章贡献点</a:t>
            </a:r>
            <a:endParaRPr lang="zh-CN" altLang="en-US" sz="2000" dirty="0">
              <a:solidFill>
                <a:schemeClr val="tx2">
                  <a:lumMod val="75000"/>
                  <a:lumOff val="25000"/>
                </a:schemeClr>
              </a:solidFill>
              <a:latin typeface="汉仪中黑S" panose="00020600040101010101" charset="-122"/>
              <a:ea typeface="汉仪中黑S" panose="00020600040101010101" charset="-122"/>
            </a:endParaRPr>
          </a:p>
        </p:txBody>
      </p:sp>
      <p:sp>
        <p:nvSpPr>
          <p:cNvPr id="10" name="椭圆 9"/>
          <p:cNvSpPr/>
          <p:nvPr/>
        </p:nvSpPr>
        <p:spPr>
          <a:xfrm>
            <a:off x="5020310" y="471415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5427345" y="4590325"/>
            <a:ext cx="1723549" cy="400110"/>
          </a:xfrm>
          <a:prstGeom prst="rect">
            <a:avLst/>
          </a:prstGeom>
          <a:noFill/>
        </p:spPr>
        <p:txBody>
          <a:bodyPr wrap="none" rtlCol="0">
            <a:spAutoFit/>
          </a:bodyPr>
          <a:lstStyle/>
          <a:p>
            <a:r>
              <a:rPr lang="zh-CN" altLang="en-US" sz="2000" dirty="0">
                <a:solidFill>
                  <a:schemeClr val="tx2">
                    <a:lumMod val="75000"/>
                    <a:lumOff val="25000"/>
                  </a:schemeClr>
                </a:solidFill>
                <a:latin typeface="汉仪中黑S" panose="00020600040101010101" charset="-122"/>
                <a:ea typeface="汉仪中黑S" panose="00020600040101010101" charset="-122"/>
              </a:rPr>
              <a:t>展望未来研究</a:t>
            </a:r>
            <a:endParaRPr lang="zh-CN" altLang="en-US" sz="2000" dirty="0">
              <a:solidFill>
                <a:schemeClr val="tx2">
                  <a:lumMod val="75000"/>
                  <a:lumOff val="25000"/>
                </a:schemeClr>
              </a:solidFill>
              <a:latin typeface="汉仪中黑S" panose="00020600040101010101" charset="-122"/>
              <a:ea typeface="汉仪中黑S" panose="00020600040101010101" charset="-122"/>
            </a:endParaRPr>
          </a:p>
        </p:txBody>
      </p:sp>
    </p:spTree>
    <p:custDataLst>
      <p:tags r:id="rId2"/>
    </p:custData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1706880" cy="460375"/>
          </a:xfrm>
          <a:prstGeom prst="rect">
            <a:avLst/>
          </a:prstGeom>
          <a:noFill/>
        </p:spPr>
        <p:txBody>
          <a:bodyPr wrap="none" rtlCol="0">
            <a:spAutoFit/>
          </a:bodyPr>
          <a:lstStyle/>
          <a:p>
            <a:pPr algn="l"/>
            <a:r>
              <a:rPr lang="zh-CN" sz="2400">
                <a:solidFill>
                  <a:schemeClr val="tx2">
                    <a:lumMod val="75000"/>
                    <a:lumOff val="25000"/>
                  </a:schemeClr>
                </a:solidFill>
                <a:latin typeface="汉仪中黑S" panose="00020600040101010101" charset="-122"/>
                <a:ea typeface="汉仪中黑S" panose="00020600040101010101" charset="-122"/>
                <a:sym typeface="+mn-ea"/>
              </a:rPr>
              <a:t>总结与展望</a:t>
            </a:r>
            <a:endParaRPr lang="zh-CN"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361315"/>
            <a:ext cx="398780" cy="398780"/>
          </a:xfrm>
          <a:prstGeom prst="rect">
            <a:avLst/>
          </a:prstGeom>
        </p:spPr>
      </p:pic>
      <p:sp>
        <p:nvSpPr>
          <p:cNvPr id="33" name="文本框 32"/>
          <p:cNvSpPr txBox="1"/>
          <p:nvPr/>
        </p:nvSpPr>
        <p:spPr>
          <a:xfrm>
            <a:off x="584200" y="1211580"/>
            <a:ext cx="10974705" cy="1885324"/>
          </a:xfrm>
          <a:prstGeom prst="rect">
            <a:avLst/>
          </a:prstGeom>
          <a:noFill/>
          <a:ln w="28575" cmpd="sng">
            <a:noFill/>
            <a:prstDash val="sysDash"/>
          </a:ln>
        </p:spPr>
        <p:txBody>
          <a:bodyPr wrap="square" rtlCol="0" anchor="t">
            <a:spAutoFit/>
          </a:bodyPr>
          <a:lstStyle/>
          <a:p>
            <a:pPr indent="0" algn="just">
              <a:lnSpc>
                <a:spcPct val="130000"/>
              </a:lnSpc>
              <a:spcBef>
                <a:spcPts val="0"/>
              </a:spcBef>
              <a:spcAft>
                <a:spcPts val="0"/>
              </a:spcAft>
              <a:buFont typeface="Wingdings" panose="05000000000000000000" charset="0"/>
              <a:buNone/>
            </a:pPr>
            <a:r>
              <a:rPr lang="zh-CN" altLang="en-US" sz="2400" b="1" u="sng" dirty="0">
                <a:solidFill>
                  <a:schemeClr val="tx1">
                    <a:lumMod val="65000"/>
                    <a:lumOff val="35000"/>
                  </a:schemeClr>
                </a:solidFill>
                <a:latin typeface="黑体" panose="02010609060101010101" charset="-122"/>
                <a:ea typeface="黑体" panose="02010609060101010101" charset="-122"/>
                <a:cs typeface="黑体" panose="02010609060101010101" charset="-122"/>
              </a:rPr>
              <a:t>本文的贡献：</a:t>
            </a:r>
            <a:endParaRPr lang="zh-CN" altLang="en-US" sz="2400" b="1" u="sng"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342900" indent="-342900">
              <a:lnSpc>
                <a:spcPct val="150000"/>
              </a:lnSpc>
              <a:buFont typeface="Wingdings" panose="05000000000000000000" pitchFamily="2" charset="2"/>
              <a:buChar char="Ø"/>
            </a:pPr>
            <a:r>
              <a:rPr lang="zh-CN" altLang="en-US" sz="2000" dirty="0">
                <a:solidFill>
                  <a:schemeClr val="tx1">
                    <a:lumMod val="65000"/>
                    <a:lumOff val="35000"/>
                  </a:schemeClr>
                </a:solidFill>
                <a:latin typeface="黑体" panose="02010609060101010101" charset="-122"/>
                <a:ea typeface="黑体" panose="02010609060101010101" charset="-122"/>
              </a:rPr>
              <a:t>开源了包含最多重要类引用数据样本的引用目的标注数据集并填补了引用目的标注工具的空白</a:t>
            </a:r>
            <a:endParaRPr lang="en-US" altLang="zh-CN" sz="2000" dirty="0">
              <a:solidFill>
                <a:schemeClr val="tx1">
                  <a:lumMod val="65000"/>
                  <a:lumOff val="35000"/>
                </a:schemeClr>
              </a:solidFill>
              <a:latin typeface="黑体" panose="02010609060101010101" charset="-122"/>
              <a:ea typeface="黑体" panose="02010609060101010101" charset="-122"/>
            </a:endParaRPr>
          </a:p>
          <a:p>
            <a:pPr marL="342900" indent="-342900">
              <a:lnSpc>
                <a:spcPct val="150000"/>
              </a:lnSpc>
              <a:buFont typeface="Wingdings" panose="05000000000000000000" pitchFamily="2" charset="2"/>
              <a:buChar char="Ø"/>
            </a:pPr>
            <a:r>
              <a:rPr lang="zh-CN" altLang="en-US" sz="2000" dirty="0">
                <a:solidFill>
                  <a:schemeClr val="tx1">
                    <a:lumMod val="65000"/>
                    <a:lumOff val="35000"/>
                  </a:schemeClr>
                </a:solidFill>
                <a:latin typeface="黑体" panose="02010609060101010101" charset="-122"/>
                <a:ea typeface="黑体" panose="02010609060101010101" charset="-122"/>
              </a:rPr>
              <a:t>将学术论文引用网络结构信息注入引用分类过程，大幅提升了引用目的分类器性能 </a:t>
            </a:r>
            <a:endParaRPr lang="zh-CN" altLang="en-US" sz="2000" dirty="0">
              <a:solidFill>
                <a:schemeClr val="tx1">
                  <a:lumMod val="65000"/>
                  <a:lumOff val="35000"/>
                </a:schemeClr>
              </a:solidFill>
              <a:latin typeface="黑体" panose="02010609060101010101" charset="-122"/>
              <a:ea typeface="黑体" panose="02010609060101010101" charset="-122"/>
            </a:endParaRPr>
          </a:p>
          <a:p>
            <a:pPr marL="342900" indent="-342900">
              <a:lnSpc>
                <a:spcPct val="150000"/>
              </a:lnSpc>
              <a:buFont typeface="Wingdings" panose="05000000000000000000" pitchFamily="2" charset="2"/>
              <a:buChar char="Ø"/>
            </a:pPr>
            <a:r>
              <a:rPr lang="zh-CN" altLang="en-US" sz="2000" dirty="0">
                <a:solidFill>
                  <a:schemeClr val="tx1">
                    <a:lumMod val="65000"/>
                    <a:lumOff val="35000"/>
                  </a:schemeClr>
                </a:solidFill>
                <a:latin typeface="黑体" panose="02010609060101010101" charset="-122"/>
                <a:ea typeface="黑体" panose="02010609060101010101" charset="-122"/>
              </a:rPr>
              <a:t>借助上述引用目的分类方法开发了学术脉络可视化分析平台</a:t>
            </a:r>
            <a:endParaRPr lang="zh-CN" altLang="en-US" sz="2000" dirty="0">
              <a:solidFill>
                <a:schemeClr val="tx1">
                  <a:lumMod val="65000"/>
                  <a:lumOff val="35000"/>
                </a:schemeClr>
              </a:solidFill>
              <a:latin typeface="黑体" panose="02010609060101010101" charset="-122"/>
              <a:ea typeface="黑体" panose="02010609060101010101" charset="-122"/>
            </a:endParaRPr>
          </a:p>
        </p:txBody>
      </p:sp>
      <p:sp>
        <p:nvSpPr>
          <p:cNvPr id="11" name="文本框 10"/>
          <p:cNvSpPr txBox="1"/>
          <p:nvPr/>
        </p:nvSpPr>
        <p:spPr>
          <a:xfrm>
            <a:off x="584200" y="3763645"/>
            <a:ext cx="10974705" cy="1494155"/>
          </a:xfrm>
          <a:prstGeom prst="rect">
            <a:avLst/>
          </a:prstGeom>
          <a:noFill/>
          <a:ln w="28575" cmpd="sng">
            <a:noFill/>
            <a:prstDash val="sysDash"/>
          </a:ln>
        </p:spPr>
        <p:txBody>
          <a:bodyPr wrap="square" rtlCol="0" anchor="t">
            <a:spAutoFit/>
          </a:bodyPr>
          <a:lstStyle/>
          <a:p>
            <a:pPr indent="0" algn="just">
              <a:lnSpc>
                <a:spcPct val="130000"/>
              </a:lnSpc>
              <a:spcBef>
                <a:spcPts val="0"/>
              </a:spcBef>
              <a:spcAft>
                <a:spcPts val="0"/>
              </a:spcAft>
              <a:buFont typeface="Wingdings" panose="05000000000000000000" charset="0"/>
              <a:buNone/>
            </a:pPr>
            <a:r>
              <a:rPr lang="zh-CN" altLang="en-US" sz="2400" b="1" u="sng" dirty="0">
                <a:solidFill>
                  <a:schemeClr val="tx1">
                    <a:lumMod val="65000"/>
                    <a:lumOff val="35000"/>
                  </a:schemeClr>
                </a:solidFill>
                <a:latin typeface="黑体" panose="02010609060101010101" charset="-122"/>
                <a:ea typeface="黑体" panose="02010609060101010101" charset="-122"/>
                <a:cs typeface="黑体" panose="02010609060101010101" charset="-122"/>
              </a:rPr>
              <a:t>展望未来研究：</a:t>
            </a:r>
            <a:endParaRPr lang="zh-CN" altLang="en-US" sz="2400" b="1" u="sng"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5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进一步优化网络信息注入方式及</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分类器模型</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rPr>
              <a:t>参考多跳问答系统，对论文实体和引用边进行编码，可尝试使用图神经网络预测引用目的</a:t>
            </a:r>
            <a:endPar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318125" y="840105"/>
            <a:ext cx="1554480" cy="922020"/>
          </a:xfrm>
          <a:prstGeom prst="rect">
            <a:avLst/>
          </a:prstGeom>
          <a:noFill/>
        </p:spPr>
        <p:txBody>
          <a:bodyPr wrap="none" rtlCol="0">
            <a:spAutoFit/>
          </a:bodyPr>
          <a:lstStyle/>
          <a:p>
            <a:r>
              <a:rPr lang="zh-CN" altLang="en-US" sz="5400">
                <a:solidFill>
                  <a:schemeClr val="tx2">
                    <a:lumMod val="75000"/>
                    <a:lumOff val="25000"/>
                  </a:schemeClr>
                </a:solidFill>
                <a:latin typeface="汉仪中黑S" panose="00020600040101010101" charset="-122"/>
                <a:ea typeface="汉仪中黑S" panose="00020600040101010101" charset="-122"/>
              </a:rPr>
              <a:t>目录</a:t>
            </a:r>
            <a:endParaRPr lang="zh-CN" altLang="en-US" sz="5400">
              <a:solidFill>
                <a:schemeClr val="tx2">
                  <a:lumMod val="75000"/>
                  <a:lumOff val="25000"/>
                </a:schemeClr>
              </a:solidFill>
              <a:latin typeface="汉仪中黑S" panose="00020600040101010101" charset="-122"/>
              <a:ea typeface="汉仪中黑S" panose="00020600040101010101" charset="-122"/>
            </a:endParaRPr>
          </a:p>
        </p:txBody>
      </p:sp>
      <p:sp>
        <p:nvSpPr>
          <p:cNvPr id="4" name="文本框 3"/>
          <p:cNvSpPr txBox="1"/>
          <p:nvPr/>
        </p:nvSpPr>
        <p:spPr>
          <a:xfrm>
            <a:off x="5378133" y="1725930"/>
            <a:ext cx="1435735" cy="368300"/>
          </a:xfrm>
          <a:prstGeom prst="rect">
            <a:avLst/>
          </a:prstGeom>
          <a:noFill/>
        </p:spPr>
        <p:txBody>
          <a:bodyPr wrap="none" rtlCol="0">
            <a:spAutoFit/>
          </a:bodyPr>
          <a:lstStyle/>
          <a:p>
            <a:r>
              <a:rPr lang="en-US" altLang="zh-CN">
                <a:solidFill>
                  <a:schemeClr val="tx2">
                    <a:lumMod val="75000"/>
                    <a:lumOff val="25000"/>
                  </a:schemeClr>
                </a:solidFill>
                <a:latin typeface="汉仪中黑S" panose="00020600040101010101" charset="-122"/>
                <a:ea typeface="汉仪中黑S" panose="00020600040101010101" charset="-122"/>
              </a:rPr>
              <a:t>CONTENTS</a:t>
            </a:r>
            <a:endParaRPr lang="en-US" altLang="zh-CN">
              <a:solidFill>
                <a:schemeClr val="tx2">
                  <a:lumMod val="75000"/>
                  <a:lumOff val="25000"/>
                </a:schemeClr>
              </a:solidFill>
              <a:latin typeface="汉仪中黑S" panose="00020600040101010101" charset="-122"/>
              <a:ea typeface="汉仪中黑S" panose="00020600040101010101" charset="-122"/>
            </a:endParaRPr>
          </a:p>
        </p:txBody>
      </p:sp>
      <p:cxnSp>
        <p:nvCxnSpPr>
          <p:cNvPr id="5" name="直接连接符 4"/>
          <p:cNvCxnSpPr/>
          <p:nvPr/>
        </p:nvCxnSpPr>
        <p:spPr>
          <a:xfrm flipV="1">
            <a:off x="4801870" y="1899285"/>
            <a:ext cx="516255" cy="6985"/>
          </a:xfrm>
          <a:prstGeom prst="line">
            <a:avLst/>
          </a:prstGeom>
          <a:ln w="158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72605" y="1892300"/>
            <a:ext cx="516255" cy="6985"/>
          </a:xfrm>
          <a:prstGeom prst="line">
            <a:avLst/>
          </a:prstGeom>
          <a:ln w="158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六边形 6"/>
          <p:cNvSpPr/>
          <p:nvPr/>
        </p:nvSpPr>
        <p:spPr>
          <a:xfrm rot="16200000">
            <a:off x="1549400" y="2497455"/>
            <a:ext cx="726440" cy="646430"/>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1545590" y="3696335"/>
            <a:ext cx="726440" cy="646430"/>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6526530" y="2515235"/>
            <a:ext cx="726440" cy="646430"/>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22425" y="2569210"/>
            <a:ext cx="595630" cy="521970"/>
          </a:xfrm>
          <a:prstGeom prst="rect">
            <a:avLst/>
          </a:prstGeom>
          <a:noFill/>
        </p:spPr>
        <p:txBody>
          <a:bodyPr wrap="none" rtlCol="0">
            <a:spAutoFit/>
          </a:bodyPr>
          <a:lstStyle/>
          <a:p>
            <a:r>
              <a:rPr lang="en-US" altLang="zh-CN" sz="2800">
                <a:solidFill>
                  <a:schemeClr val="tx2">
                    <a:lumMod val="75000"/>
                    <a:lumOff val="25000"/>
                  </a:schemeClr>
                </a:solidFill>
                <a:latin typeface="汉仪中黑S" panose="00020600040101010101" charset="-122"/>
                <a:ea typeface="汉仪中黑S" panose="00020600040101010101" charset="-122"/>
              </a:rPr>
              <a:t>01</a:t>
            </a:r>
            <a:endParaRPr lang="en-US" altLang="zh-CN" sz="2800">
              <a:solidFill>
                <a:schemeClr val="tx2">
                  <a:lumMod val="75000"/>
                  <a:lumOff val="25000"/>
                </a:schemeClr>
              </a:solidFill>
              <a:latin typeface="汉仪中黑S" panose="00020600040101010101" charset="-122"/>
              <a:ea typeface="汉仪中黑S" panose="00020600040101010101" charset="-122"/>
            </a:endParaRPr>
          </a:p>
        </p:txBody>
      </p:sp>
      <p:sp>
        <p:nvSpPr>
          <p:cNvPr id="16" name="文本框 15"/>
          <p:cNvSpPr txBox="1"/>
          <p:nvPr/>
        </p:nvSpPr>
        <p:spPr>
          <a:xfrm>
            <a:off x="6598285" y="2586990"/>
            <a:ext cx="595630" cy="521970"/>
          </a:xfrm>
          <a:prstGeom prst="rect">
            <a:avLst/>
          </a:prstGeom>
          <a:noFill/>
        </p:spPr>
        <p:txBody>
          <a:bodyPr wrap="none" rtlCol="0">
            <a:spAutoFit/>
          </a:bodyPr>
          <a:lstStyle/>
          <a:p>
            <a:r>
              <a:rPr lang="en-US" altLang="zh-CN" sz="2800">
                <a:solidFill>
                  <a:schemeClr val="tx2">
                    <a:lumMod val="75000"/>
                    <a:lumOff val="25000"/>
                  </a:schemeClr>
                </a:solidFill>
                <a:latin typeface="汉仪中黑S" panose="00020600040101010101" charset="-122"/>
                <a:ea typeface="汉仪中黑S" panose="00020600040101010101" charset="-122"/>
              </a:rPr>
              <a:t>02</a:t>
            </a:r>
            <a:endParaRPr lang="en-US" altLang="zh-CN" sz="2800">
              <a:solidFill>
                <a:schemeClr val="tx2">
                  <a:lumMod val="75000"/>
                  <a:lumOff val="25000"/>
                </a:schemeClr>
              </a:solidFill>
              <a:latin typeface="汉仪中黑S" panose="00020600040101010101" charset="-122"/>
              <a:ea typeface="汉仪中黑S" panose="00020600040101010101" charset="-122"/>
            </a:endParaRPr>
          </a:p>
        </p:txBody>
      </p:sp>
      <p:sp>
        <p:nvSpPr>
          <p:cNvPr id="17" name="文本框 16"/>
          <p:cNvSpPr txBox="1"/>
          <p:nvPr/>
        </p:nvSpPr>
        <p:spPr>
          <a:xfrm>
            <a:off x="1610995" y="3758565"/>
            <a:ext cx="595630" cy="521970"/>
          </a:xfrm>
          <a:prstGeom prst="rect">
            <a:avLst/>
          </a:prstGeom>
          <a:noFill/>
        </p:spPr>
        <p:txBody>
          <a:bodyPr wrap="none" rtlCol="0">
            <a:spAutoFit/>
          </a:bodyPr>
          <a:lstStyle/>
          <a:p>
            <a:r>
              <a:rPr lang="en-US" altLang="zh-CN" sz="2800">
                <a:solidFill>
                  <a:schemeClr val="tx2">
                    <a:lumMod val="75000"/>
                    <a:lumOff val="25000"/>
                  </a:schemeClr>
                </a:solidFill>
                <a:latin typeface="汉仪中黑S" panose="00020600040101010101" charset="-122"/>
                <a:ea typeface="汉仪中黑S" panose="00020600040101010101" charset="-122"/>
              </a:rPr>
              <a:t>03</a:t>
            </a:r>
            <a:endParaRPr lang="en-US" altLang="zh-CN" sz="2800">
              <a:solidFill>
                <a:schemeClr val="tx2">
                  <a:lumMod val="75000"/>
                  <a:lumOff val="25000"/>
                </a:schemeClr>
              </a:solidFill>
              <a:latin typeface="汉仪中黑S" panose="00020600040101010101" charset="-122"/>
              <a:ea typeface="汉仪中黑S" panose="00020600040101010101" charset="-122"/>
            </a:endParaRPr>
          </a:p>
        </p:txBody>
      </p:sp>
      <p:grpSp>
        <p:nvGrpSpPr>
          <p:cNvPr id="10" name="组合 9"/>
          <p:cNvGrpSpPr/>
          <p:nvPr/>
        </p:nvGrpSpPr>
        <p:grpSpPr>
          <a:xfrm>
            <a:off x="2449830" y="2552065"/>
            <a:ext cx="2316480" cy="766445"/>
            <a:chOff x="5800" y="4974"/>
            <a:chExt cx="3648" cy="1207"/>
          </a:xfrm>
        </p:grpSpPr>
        <p:sp>
          <p:nvSpPr>
            <p:cNvPr id="11" name="文本框 10"/>
            <p:cNvSpPr txBox="1"/>
            <p:nvPr/>
          </p:nvSpPr>
          <p:spPr>
            <a:xfrm>
              <a:off x="5800" y="4974"/>
              <a:ext cx="3648" cy="822"/>
            </a:xfrm>
            <a:prstGeom prst="rect">
              <a:avLst/>
            </a:prstGeom>
            <a:noFill/>
          </p:spPr>
          <p:txBody>
            <a:bodyPr wrap="none" rtlCol="0">
              <a:spAutoFit/>
            </a:bodyPr>
            <a:lstStyle/>
            <a:p>
              <a:pPr algn="l"/>
              <a:r>
                <a:rPr lang="zh-CN" altLang="en-US" sz="2800">
                  <a:solidFill>
                    <a:schemeClr val="tx2">
                      <a:lumMod val="75000"/>
                      <a:lumOff val="25000"/>
                    </a:schemeClr>
                  </a:solidFill>
                  <a:latin typeface="汉仪中黑S" panose="00020600040101010101" charset="-122"/>
                  <a:ea typeface="汉仪中黑S" panose="00020600040101010101" charset="-122"/>
                </a:rPr>
                <a:t>项目整体介绍</a:t>
              </a:r>
              <a:endParaRPr lang="zh-CN" altLang="en-US" sz="2800">
                <a:solidFill>
                  <a:schemeClr val="tx2">
                    <a:lumMod val="75000"/>
                    <a:lumOff val="25000"/>
                  </a:schemeClr>
                </a:solidFill>
                <a:latin typeface="汉仪中黑S" panose="00020600040101010101" charset="-122"/>
                <a:ea typeface="汉仪中黑S" panose="00020600040101010101" charset="-122"/>
              </a:endParaRPr>
            </a:p>
          </p:txBody>
        </p:sp>
        <p:sp>
          <p:nvSpPr>
            <p:cNvPr id="30" name="文本框 29"/>
            <p:cNvSpPr txBox="1"/>
            <p:nvPr/>
          </p:nvSpPr>
          <p:spPr>
            <a:xfrm>
              <a:off x="5856" y="5698"/>
              <a:ext cx="3377" cy="483"/>
            </a:xfrm>
            <a:prstGeom prst="rect">
              <a:avLst/>
            </a:prstGeom>
            <a:noFill/>
          </p:spPr>
          <p:txBody>
            <a:bodyPr wrap="square" rtlCol="0" anchor="t">
              <a:spAutoFit/>
            </a:bodyPr>
            <a:lstStyle/>
            <a:p>
              <a:r>
                <a:rPr lang="zh-CN" altLang="en-US" sz="1400">
                  <a:solidFill>
                    <a:schemeClr val="tx1">
                      <a:lumMod val="65000"/>
                      <a:lumOff val="35000"/>
                    </a:schemeClr>
                  </a:solidFill>
                  <a:latin typeface="汉仪君黑-45简" panose="020B0604020202020204" charset="-122"/>
                  <a:ea typeface="汉仪君黑-45简" panose="020B0604020202020204" charset="-122"/>
                </a:rPr>
                <a:t>背景介绍及项目整体概述</a:t>
              </a:r>
              <a:endParaRPr lang="zh-CN" altLang="en-US" sz="1400">
                <a:solidFill>
                  <a:schemeClr val="tx1">
                    <a:lumMod val="65000"/>
                    <a:lumOff val="35000"/>
                  </a:schemeClr>
                </a:solidFill>
                <a:latin typeface="汉仪君黑-45简" panose="020B0604020202020204" charset="-122"/>
                <a:ea typeface="汉仪君黑-45简" panose="020B0604020202020204" charset="-122"/>
              </a:endParaRPr>
            </a:p>
          </p:txBody>
        </p:sp>
      </p:grpSp>
      <p:grpSp>
        <p:nvGrpSpPr>
          <p:cNvPr id="18" name="组合 17"/>
          <p:cNvGrpSpPr/>
          <p:nvPr/>
        </p:nvGrpSpPr>
        <p:grpSpPr>
          <a:xfrm>
            <a:off x="2473325" y="3743960"/>
            <a:ext cx="3738880" cy="811530"/>
            <a:chOff x="8539" y="7344"/>
            <a:chExt cx="5888" cy="1278"/>
          </a:xfrm>
        </p:grpSpPr>
        <p:sp>
          <p:nvSpPr>
            <p:cNvPr id="13" name="文本框 12"/>
            <p:cNvSpPr txBox="1"/>
            <p:nvPr/>
          </p:nvSpPr>
          <p:spPr>
            <a:xfrm>
              <a:off x="8539" y="7344"/>
              <a:ext cx="5888" cy="822"/>
            </a:xfrm>
            <a:prstGeom prst="rect">
              <a:avLst/>
            </a:prstGeom>
            <a:noFill/>
          </p:spPr>
          <p:txBody>
            <a:bodyPr wrap="none" rtlCol="0">
              <a:spAutoFit/>
            </a:bodyPr>
            <a:lstStyle/>
            <a:p>
              <a:pPr algn="l"/>
              <a:r>
                <a:rPr lang="zh-CN" altLang="en-US" sz="2800">
                  <a:solidFill>
                    <a:schemeClr val="tx2">
                      <a:lumMod val="75000"/>
                      <a:lumOff val="25000"/>
                    </a:schemeClr>
                  </a:solidFill>
                  <a:latin typeface="汉仪中黑S" panose="00020600040101010101" charset="-122"/>
                  <a:ea typeface="汉仪中黑S" panose="00020600040101010101" charset="-122"/>
                  <a:sym typeface="+mn-ea"/>
                </a:rPr>
                <a:t>特征工程及</a:t>
              </a:r>
              <a:r>
                <a:rPr lang="zh-CN" altLang="en-US" sz="2800">
                  <a:solidFill>
                    <a:schemeClr val="tx2">
                      <a:lumMod val="75000"/>
                      <a:lumOff val="25000"/>
                    </a:schemeClr>
                  </a:solidFill>
                  <a:latin typeface="汉仪中黑S" panose="00020600040101010101" charset="-122"/>
                  <a:ea typeface="汉仪中黑S" panose="00020600040101010101" charset="-122"/>
                </a:rPr>
                <a:t>分类器选择</a:t>
              </a:r>
              <a:endParaRPr lang="zh-CN" altLang="en-US" sz="2800">
                <a:solidFill>
                  <a:schemeClr val="tx2">
                    <a:lumMod val="75000"/>
                    <a:lumOff val="25000"/>
                  </a:schemeClr>
                </a:solidFill>
                <a:latin typeface="汉仪中黑S" panose="00020600040101010101" charset="-122"/>
                <a:ea typeface="汉仪中黑S" panose="00020600040101010101" charset="-122"/>
              </a:endParaRPr>
            </a:p>
          </p:txBody>
        </p:sp>
        <p:sp>
          <p:nvSpPr>
            <p:cNvPr id="31" name="文本框 30"/>
            <p:cNvSpPr txBox="1"/>
            <p:nvPr/>
          </p:nvSpPr>
          <p:spPr>
            <a:xfrm>
              <a:off x="8582" y="8139"/>
              <a:ext cx="4055" cy="483"/>
            </a:xfrm>
            <a:prstGeom prst="rect">
              <a:avLst/>
            </a:prstGeom>
            <a:noFill/>
          </p:spPr>
          <p:txBody>
            <a:bodyPr wrap="square" rtlCol="0" anchor="t">
              <a:spAutoFit/>
            </a:bodyPr>
            <a:lstStyle/>
            <a:p>
              <a:r>
                <a:rPr lang="zh-CN" altLang="en-US" sz="1400" dirty="0">
                  <a:solidFill>
                    <a:schemeClr val="tx1">
                      <a:lumMod val="65000"/>
                      <a:lumOff val="35000"/>
                    </a:schemeClr>
                  </a:solidFill>
                  <a:latin typeface="汉仪君黑-45简" panose="020B0604020202020204" charset="-122"/>
                  <a:ea typeface="汉仪君黑-45简" panose="020B0604020202020204" charset="-122"/>
                  <a:sym typeface="+mn-ea"/>
                </a:rPr>
                <a:t>优化特征提取结果</a:t>
              </a:r>
              <a:endParaRPr lang="zh-CN" altLang="en-US" sz="1400" dirty="0">
                <a:solidFill>
                  <a:schemeClr val="tx1">
                    <a:lumMod val="65000"/>
                    <a:lumOff val="35000"/>
                  </a:schemeClr>
                </a:solidFill>
                <a:latin typeface="汉仪君黑-45简" panose="020B0604020202020204" charset="-122"/>
                <a:ea typeface="汉仪君黑-45简" panose="020B0604020202020204" charset="-122"/>
              </a:endParaRPr>
            </a:p>
          </p:txBody>
        </p:sp>
      </p:grpSp>
      <p:grpSp>
        <p:nvGrpSpPr>
          <p:cNvPr id="14" name="组合 13"/>
          <p:cNvGrpSpPr/>
          <p:nvPr/>
        </p:nvGrpSpPr>
        <p:grpSpPr>
          <a:xfrm>
            <a:off x="7446645" y="2564130"/>
            <a:ext cx="3437890" cy="745490"/>
            <a:chOff x="11283" y="5002"/>
            <a:chExt cx="5414" cy="1174"/>
          </a:xfrm>
        </p:grpSpPr>
        <p:sp>
          <p:nvSpPr>
            <p:cNvPr id="12" name="文本框 11"/>
            <p:cNvSpPr txBox="1"/>
            <p:nvPr/>
          </p:nvSpPr>
          <p:spPr>
            <a:xfrm>
              <a:off x="11283" y="5002"/>
              <a:ext cx="3088" cy="822"/>
            </a:xfrm>
            <a:prstGeom prst="rect">
              <a:avLst/>
            </a:prstGeom>
            <a:noFill/>
          </p:spPr>
          <p:txBody>
            <a:bodyPr wrap="none" rtlCol="0">
              <a:spAutoFit/>
            </a:bodyPr>
            <a:lstStyle/>
            <a:p>
              <a:pPr algn="l"/>
              <a:r>
                <a:rPr lang="zh-CN" altLang="en-US" sz="2800">
                  <a:solidFill>
                    <a:schemeClr val="tx2">
                      <a:lumMod val="75000"/>
                      <a:lumOff val="25000"/>
                    </a:schemeClr>
                  </a:solidFill>
                  <a:latin typeface="汉仪中黑S" panose="00020600040101010101" charset="-122"/>
                  <a:ea typeface="汉仪中黑S" panose="00020600040101010101" charset="-122"/>
                  <a:sym typeface="+mn-ea"/>
                </a:rPr>
                <a:t>数据集优化</a:t>
              </a:r>
              <a:endParaRPr lang="zh-CN" altLang="en-US" sz="280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32" name="文本框 31"/>
            <p:cNvSpPr txBox="1"/>
            <p:nvPr/>
          </p:nvSpPr>
          <p:spPr>
            <a:xfrm>
              <a:off x="11294" y="5693"/>
              <a:ext cx="5403" cy="483"/>
            </a:xfrm>
            <a:prstGeom prst="rect">
              <a:avLst/>
            </a:prstGeom>
            <a:noFill/>
          </p:spPr>
          <p:txBody>
            <a:bodyPr wrap="square" rtlCol="0" anchor="t">
              <a:spAutoFit/>
            </a:bodyPr>
            <a:lstStyle/>
            <a:p>
              <a:r>
                <a:rPr lang="zh-CN" altLang="en-US" sz="1400" dirty="0">
                  <a:solidFill>
                    <a:schemeClr val="tx1">
                      <a:lumMod val="65000"/>
                      <a:lumOff val="35000"/>
                    </a:schemeClr>
                  </a:solidFill>
                  <a:latin typeface="汉仪君黑-45简" panose="020B0604020202020204" charset="-122"/>
                  <a:ea typeface="汉仪君黑-45简" panose="020B0604020202020204" charset="-122"/>
                  <a:sym typeface="+mn-ea"/>
                </a:rPr>
                <a:t>更新已有引用数据集</a:t>
              </a:r>
              <a:endParaRPr lang="zh-CN" altLang="en-US" sz="1400" dirty="0">
                <a:solidFill>
                  <a:schemeClr val="tx1">
                    <a:lumMod val="65000"/>
                    <a:lumOff val="35000"/>
                  </a:schemeClr>
                </a:solidFill>
                <a:latin typeface="汉仪君黑-45简" panose="020B0604020202020204" charset="-122"/>
                <a:ea typeface="汉仪君黑-45简" panose="020B0604020202020204" charset="-122"/>
                <a:sym typeface="+mn-ea"/>
              </a:endParaRPr>
            </a:p>
          </p:txBody>
        </p:sp>
      </p:grpSp>
      <p:sp>
        <p:nvSpPr>
          <p:cNvPr id="20" name="六边形 19"/>
          <p:cNvSpPr/>
          <p:nvPr/>
        </p:nvSpPr>
        <p:spPr>
          <a:xfrm rot="16200000">
            <a:off x="6525895" y="3710940"/>
            <a:ext cx="726440" cy="646430"/>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591300" y="3773170"/>
            <a:ext cx="595630" cy="521970"/>
          </a:xfrm>
          <a:prstGeom prst="rect">
            <a:avLst/>
          </a:prstGeom>
          <a:noFill/>
        </p:spPr>
        <p:txBody>
          <a:bodyPr wrap="none" rtlCol="0">
            <a:spAutoFit/>
          </a:bodyPr>
          <a:lstStyle/>
          <a:p>
            <a:r>
              <a:rPr lang="en-US" altLang="zh-CN" sz="2800">
                <a:solidFill>
                  <a:schemeClr val="tx2">
                    <a:lumMod val="75000"/>
                    <a:lumOff val="25000"/>
                  </a:schemeClr>
                </a:solidFill>
                <a:latin typeface="汉仪中黑S" panose="00020600040101010101" charset="-122"/>
                <a:ea typeface="汉仪中黑S" panose="00020600040101010101" charset="-122"/>
              </a:rPr>
              <a:t>04</a:t>
            </a:r>
            <a:endParaRPr lang="en-US" altLang="zh-CN" sz="2800">
              <a:solidFill>
                <a:schemeClr val="tx2">
                  <a:lumMod val="75000"/>
                  <a:lumOff val="25000"/>
                </a:schemeClr>
              </a:solidFill>
              <a:latin typeface="汉仪中黑S" panose="00020600040101010101" charset="-122"/>
              <a:ea typeface="汉仪中黑S" panose="00020600040101010101" charset="-122"/>
            </a:endParaRPr>
          </a:p>
        </p:txBody>
      </p:sp>
      <p:grpSp>
        <p:nvGrpSpPr>
          <p:cNvPr id="23" name="组合 22"/>
          <p:cNvGrpSpPr/>
          <p:nvPr/>
        </p:nvGrpSpPr>
        <p:grpSpPr>
          <a:xfrm>
            <a:off x="7453630" y="3758565"/>
            <a:ext cx="3208655" cy="811530"/>
            <a:chOff x="8539" y="7344"/>
            <a:chExt cx="5053" cy="1278"/>
          </a:xfrm>
        </p:grpSpPr>
        <p:sp>
          <p:nvSpPr>
            <p:cNvPr id="24" name="文本框 23"/>
            <p:cNvSpPr txBox="1"/>
            <p:nvPr/>
          </p:nvSpPr>
          <p:spPr>
            <a:xfrm>
              <a:off x="8539" y="7344"/>
              <a:ext cx="3648" cy="822"/>
            </a:xfrm>
            <a:prstGeom prst="rect">
              <a:avLst/>
            </a:prstGeom>
            <a:noFill/>
          </p:spPr>
          <p:txBody>
            <a:bodyPr wrap="none" rtlCol="0">
              <a:spAutoFit/>
            </a:bodyPr>
            <a:lstStyle/>
            <a:p>
              <a:pPr algn="l"/>
              <a:r>
                <a:rPr lang="zh-CN" altLang="en-US" sz="2800">
                  <a:solidFill>
                    <a:schemeClr val="tx2">
                      <a:lumMod val="75000"/>
                      <a:lumOff val="25000"/>
                    </a:schemeClr>
                  </a:solidFill>
                  <a:latin typeface="汉仪中黑S" panose="00020600040101010101" charset="-122"/>
                  <a:ea typeface="汉仪中黑S" panose="00020600040101010101" charset="-122"/>
                </a:rPr>
                <a:t>引用可视分析</a:t>
              </a:r>
              <a:endParaRPr lang="zh-CN" altLang="en-US" sz="2800">
                <a:solidFill>
                  <a:schemeClr val="tx2">
                    <a:lumMod val="75000"/>
                    <a:lumOff val="25000"/>
                  </a:schemeClr>
                </a:solidFill>
                <a:latin typeface="汉仪中黑S" panose="00020600040101010101" charset="-122"/>
                <a:ea typeface="汉仪中黑S" panose="00020600040101010101" charset="-122"/>
              </a:endParaRPr>
            </a:p>
          </p:txBody>
        </p:sp>
        <p:sp>
          <p:nvSpPr>
            <p:cNvPr id="25" name="文本框 24"/>
            <p:cNvSpPr txBox="1"/>
            <p:nvPr/>
          </p:nvSpPr>
          <p:spPr>
            <a:xfrm>
              <a:off x="8582" y="8139"/>
              <a:ext cx="5010" cy="483"/>
            </a:xfrm>
            <a:prstGeom prst="rect">
              <a:avLst/>
            </a:prstGeom>
            <a:noFill/>
          </p:spPr>
          <p:txBody>
            <a:bodyPr wrap="square" rtlCol="0" anchor="t">
              <a:spAutoFit/>
            </a:bodyPr>
            <a:lstStyle/>
            <a:p>
              <a:r>
                <a:rPr lang="zh-CN" altLang="en-US" sz="1400">
                  <a:solidFill>
                    <a:schemeClr val="tx1">
                      <a:lumMod val="65000"/>
                      <a:lumOff val="35000"/>
                    </a:schemeClr>
                  </a:solidFill>
                  <a:latin typeface="汉仪君黑-45简" panose="020B0604020202020204" charset="-122"/>
                  <a:ea typeface="汉仪君黑-45简" panose="020B0604020202020204" charset="-122"/>
                </a:rPr>
                <a:t>对于引用分类结果进行可视化展示</a:t>
              </a:r>
              <a:endParaRPr lang="zh-CN" altLang="en-US" sz="1400">
                <a:solidFill>
                  <a:schemeClr val="tx1">
                    <a:lumMod val="65000"/>
                    <a:lumOff val="35000"/>
                  </a:schemeClr>
                </a:solidFill>
                <a:latin typeface="汉仪君黑-45简" panose="020B0604020202020204" charset="-122"/>
                <a:ea typeface="汉仪君黑-45简" panose="020B0604020202020204" charset="-122"/>
              </a:endParaRPr>
            </a:p>
          </p:txBody>
        </p:sp>
      </p:grpSp>
      <p:sp>
        <p:nvSpPr>
          <p:cNvPr id="19" name="六边形 18"/>
          <p:cNvSpPr/>
          <p:nvPr/>
        </p:nvSpPr>
        <p:spPr>
          <a:xfrm rot="16200000">
            <a:off x="1560195" y="4946015"/>
            <a:ext cx="726440" cy="646430"/>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625600" y="5008245"/>
            <a:ext cx="595630" cy="521970"/>
          </a:xfrm>
          <a:prstGeom prst="rect">
            <a:avLst/>
          </a:prstGeom>
          <a:noFill/>
        </p:spPr>
        <p:txBody>
          <a:bodyPr wrap="none" rtlCol="0">
            <a:spAutoFit/>
          </a:bodyPr>
          <a:lstStyle/>
          <a:p>
            <a:r>
              <a:rPr lang="en-US" altLang="zh-CN" sz="2800">
                <a:solidFill>
                  <a:schemeClr val="tx2">
                    <a:lumMod val="75000"/>
                    <a:lumOff val="25000"/>
                  </a:schemeClr>
                </a:solidFill>
                <a:latin typeface="汉仪中黑S" panose="00020600040101010101" charset="-122"/>
                <a:ea typeface="汉仪中黑S" panose="00020600040101010101" charset="-122"/>
              </a:rPr>
              <a:t>05</a:t>
            </a:r>
            <a:endParaRPr lang="en-US" altLang="zh-CN" sz="2800">
              <a:solidFill>
                <a:schemeClr val="tx2">
                  <a:lumMod val="75000"/>
                  <a:lumOff val="25000"/>
                </a:schemeClr>
              </a:solidFill>
              <a:latin typeface="汉仪中黑S" panose="00020600040101010101" charset="-122"/>
              <a:ea typeface="汉仪中黑S" panose="00020600040101010101" charset="-122"/>
            </a:endParaRPr>
          </a:p>
        </p:txBody>
      </p:sp>
      <p:grpSp>
        <p:nvGrpSpPr>
          <p:cNvPr id="27" name="组合 26"/>
          <p:cNvGrpSpPr/>
          <p:nvPr/>
        </p:nvGrpSpPr>
        <p:grpSpPr>
          <a:xfrm>
            <a:off x="2487930" y="4993640"/>
            <a:ext cx="3208655" cy="811530"/>
            <a:chOff x="8539" y="7344"/>
            <a:chExt cx="5053" cy="1278"/>
          </a:xfrm>
        </p:grpSpPr>
        <p:sp>
          <p:nvSpPr>
            <p:cNvPr id="28" name="文本框 27"/>
            <p:cNvSpPr txBox="1"/>
            <p:nvPr/>
          </p:nvSpPr>
          <p:spPr>
            <a:xfrm>
              <a:off x="8539" y="7344"/>
              <a:ext cx="3088" cy="822"/>
            </a:xfrm>
            <a:prstGeom prst="rect">
              <a:avLst/>
            </a:prstGeom>
            <a:noFill/>
          </p:spPr>
          <p:txBody>
            <a:bodyPr wrap="none" rtlCol="0">
              <a:spAutoFit/>
            </a:bodyPr>
            <a:lstStyle/>
            <a:p>
              <a:pPr algn="l"/>
              <a:r>
                <a:rPr lang="zh-CN" altLang="en-US" sz="2800">
                  <a:solidFill>
                    <a:schemeClr val="tx2">
                      <a:lumMod val="75000"/>
                      <a:lumOff val="25000"/>
                    </a:schemeClr>
                  </a:solidFill>
                  <a:latin typeface="汉仪中黑S" panose="00020600040101010101" charset="-122"/>
                  <a:ea typeface="汉仪中黑S" panose="00020600040101010101" charset="-122"/>
                </a:rPr>
                <a:t>总结与展望</a:t>
              </a:r>
              <a:endParaRPr lang="zh-CN" altLang="en-US" sz="2800">
                <a:solidFill>
                  <a:schemeClr val="tx2">
                    <a:lumMod val="75000"/>
                    <a:lumOff val="25000"/>
                  </a:schemeClr>
                </a:solidFill>
                <a:latin typeface="汉仪中黑S" panose="00020600040101010101" charset="-122"/>
                <a:ea typeface="汉仪中黑S" panose="00020600040101010101" charset="-122"/>
              </a:endParaRPr>
            </a:p>
          </p:txBody>
        </p:sp>
        <p:sp>
          <p:nvSpPr>
            <p:cNvPr id="29" name="文本框 28"/>
            <p:cNvSpPr txBox="1"/>
            <p:nvPr/>
          </p:nvSpPr>
          <p:spPr>
            <a:xfrm>
              <a:off x="8582" y="8139"/>
              <a:ext cx="5010" cy="483"/>
            </a:xfrm>
            <a:prstGeom prst="rect">
              <a:avLst/>
            </a:prstGeom>
            <a:noFill/>
          </p:spPr>
          <p:txBody>
            <a:bodyPr wrap="square" rtlCol="0" anchor="t">
              <a:spAutoFit/>
            </a:bodyPr>
            <a:lstStyle/>
            <a:p>
              <a:endParaRPr lang="zh-CN" altLang="en-US" sz="1400">
                <a:solidFill>
                  <a:schemeClr val="tx1">
                    <a:lumMod val="65000"/>
                    <a:lumOff val="35000"/>
                  </a:schemeClr>
                </a:solidFill>
                <a:latin typeface="汉仪君黑-45简" panose="020B0604020202020204" charset="-122"/>
                <a:ea typeface="汉仪君黑-45简" panose="020B0604020202020204" charset="-122"/>
              </a:endParaRPr>
            </a:p>
          </p:txBody>
        </p:sp>
      </p:grpSp>
      <p:sp>
        <p:nvSpPr>
          <p:cNvPr id="33" name="文本框 32"/>
          <p:cNvSpPr txBox="1"/>
          <p:nvPr/>
        </p:nvSpPr>
        <p:spPr>
          <a:xfrm>
            <a:off x="2515235" y="5496560"/>
            <a:ext cx="2574925" cy="306705"/>
          </a:xfrm>
          <a:prstGeom prst="rect">
            <a:avLst/>
          </a:prstGeom>
          <a:noFill/>
        </p:spPr>
        <p:txBody>
          <a:bodyPr wrap="square" rtlCol="0" anchor="t">
            <a:spAutoFit/>
          </a:bodyPr>
          <a:lstStyle/>
          <a:p>
            <a:r>
              <a:rPr lang="zh-CN" altLang="en-US" sz="1400" dirty="0">
                <a:solidFill>
                  <a:schemeClr val="tx1">
                    <a:lumMod val="65000"/>
                    <a:lumOff val="35000"/>
                  </a:schemeClr>
                </a:solidFill>
                <a:latin typeface="汉仪君黑-45简" panose="020B0604020202020204" charset="-122"/>
                <a:ea typeface="汉仪君黑-45简" panose="020B0604020202020204" charset="-122"/>
                <a:sym typeface="+mn-ea"/>
              </a:rPr>
              <a:t>贡献总结以及未来展望</a:t>
            </a:r>
            <a:endParaRPr lang="zh-CN" altLang="en-US" sz="1400" dirty="0">
              <a:solidFill>
                <a:schemeClr val="tx1">
                  <a:lumMod val="65000"/>
                  <a:lumOff val="35000"/>
                </a:schemeClr>
              </a:solidFill>
              <a:latin typeface="汉仪君黑-45简" panose="020B0604020202020204" charset="-122"/>
              <a:ea typeface="汉仪君黑-45简" panose="020B0604020202020204" charset="-122"/>
            </a:endParaRPr>
          </a:p>
        </p:txBody>
      </p:sp>
    </p:spTree>
    <p:custDataLst>
      <p:tags r:id="rId1"/>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椭圆 38"/>
          <p:cNvSpPr/>
          <p:nvPr/>
        </p:nvSpPr>
        <p:spPr>
          <a:xfrm>
            <a:off x="4009390" y="5142865"/>
            <a:ext cx="257175" cy="25717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306185" y="5142865"/>
            <a:ext cx="257175" cy="25717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18"/>
          <p:cNvSpPr/>
          <p:nvPr/>
        </p:nvSpPr>
        <p:spPr>
          <a:xfrm rot="5400000">
            <a:off x="4893945" y="-4777740"/>
            <a:ext cx="2406015" cy="12191365"/>
          </a:xfrm>
          <a:prstGeom prst="homePlate">
            <a:avLst>
              <a:gd name="adj" fmla="val 8261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五边形 17"/>
          <p:cNvSpPr/>
          <p:nvPr/>
        </p:nvSpPr>
        <p:spPr>
          <a:xfrm rot="5400000">
            <a:off x="4985385" y="-4986020"/>
            <a:ext cx="2220595" cy="12192635"/>
          </a:xfrm>
          <a:prstGeom prst="homePlate">
            <a:avLst>
              <a:gd name="adj" fmla="val 7593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433763" y="2976880"/>
            <a:ext cx="5325745" cy="1106805"/>
          </a:xfrm>
          <a:prstGeom prst="rect">
            <a:avLst/>
          </a:prstGeom>
          <a:noFill/>
        </p:spPr>
        <p:txBody>
          <a:bodyPr wrap="square" rtlCol="0">
            <a:spAutoFit/>
          </a:bodyPr>
          <a:lstStyle/>
          <a:p>
            <a:r>
              <a:rPr lang="zh-CN" sz="6600">
                <a:solidFill>
                  <a:schemeClr val="tx2">
                    <a:lumMod val="75000"/>
                    <a:lumOff val="25000"/>
                  </a:schemeClr>
                </a:solidFill>
                <a:latin typeface="汉仪中黑S" panose="00020600040101010101" charset="-122"/>
                <a:ea typeface="汉仪中黑S" panose="00020600040101010101" charset="-122"/>
                <a:cs typeface="汉仪中黑S" panose="00020600040101010101" charset="-122"/>
              </a:rPr>
              <a:t>谢谢您的聆听</a:t>
            </a:r>
            <a:endParaRPr lang="zh-CN" sz="6600">
              <a:solidFill>
                <a:schemeClr val="tx2">
                  <a:lumMod val="75000"/>
                  <a:lumOff val="25000"/>
                </a:schemeClr>
              </a:solidFill>
              <a:latin typeface="汉仪中黑S" panose="00020600040101010101" charset="-122"/>
              <a:ea typeface="汉仪中黑S" panose="00020600040101010101" charset="-122"/>
              <a:cs typeface="汉仪中黑S" panose="00020600040101010101" charset="-122"/>
            </a:endParaRPr>
          </a:p>
        </p:txBody>
      </p:sp>
      <p:sp>
        <p:nvSpPr>
          <p:cNvPr id="37" name="文本框 36"/>
          <p:cNvSpPr txBox="1"/>
          <p:nvPr/>
        </p:nvSpPr>
        <p:spPr>
          <a:xfrm>
            <a:off x="4371975" y="5120640"/>
            <a:ext cx="1605280" cy="337185"/>
          </a:xfrm>
          <a:prstGeom prst="rect">
            <a:avLst/>
          </a:prstGeom>
          <a:noFill/>
        </p:spPr>
        <p:txBody>
          <a:bodyPr wrap="none" rtlCol="0">
            <a:spAutoFit/>
          </a:bodyPr>
          <a:lstStyle/>
          <a:p>
            <a:r>
              <a:rPr lang="zh-CN" altLang="en-US" sz="1600">
                <a:solidFill>
                  <a:schemeClr val="tx2">
                    <a:lumMod val="75000"/>
                    <a:lumOff val="25000"/>
                  </a:schemeClr>
                </a:solidFill>
                <a:latin typeface="汉仪中黑S" panose="00020600040101010101" charset="-122"/>
                <a:ea typeface="汉仪中黑S" panose="00020600040101010101" charset="-122"/>
              </a:rPr>
              <a:t>展示人：许木璠</a:t>
            </a:r>
            <a:endParaRPr lang="zh-CN" altLang="en-US" sz="1600">
              <a:solidFill>
                <a:schemeClr val="tx2">
                  <a:lumMod val="75000"/>
                  <a:lumOff val="25000"/>
                </a:schemeClr>
              </a:solidFill>
              <a:latin typeface="汉仪中黑S" panose="00020600040101010101" charset="-122"/>
              <a:ea typeface="汉仪中黑S" panose="00020600040101010101" charset="-122"/>
            </a:endParaRPr>
          </a:p>
        </p:txBody>
      </p:sp>
      <p:sp>
        <p:nvSpPr>
          <p:cNvPr id="38" name="文本框 37"/>
          <p:cNvSpPr txBox="1"/>
          <p:nvPr/>
        </p:nvSpPr>
        <p:spPr>
          <a:xfrm>
            <a:off x="6682740" y="5121275"/>
            <a:ext cx="1864613" cy="338554"/>
          </a:xfrm>
          <a:prstGeom prst="rect">
            <a:avLst/>
          </a:prstGeom>
          <a:noFill/>
        </p:spPr>
        <p:txBody>
          <a:bodyPr wrap="none" rtlCol="0">
            <a:spAutoFit/>
          </a:bodyPr>
          <a:lstStyle/>
          <a:p>
            <a:r>
              <a:rPr lang="zh-CN" altLang="en-US" sz="1600" dirty="0">
                <a:solidFill>
                  <a:schemeClr val="tx2">
                    <a:lumMod val="75000"/>
                    <a:lumOff val="25000"/>
                  </a:schemeClr>
                </a:solidFill>
                <a:latin typeface="汉仪中黑S" panose="00020600040101010101" charset="-122"/>
                <a:ea typeface="汉仪中黑S" panose="00020600040101010101" charset="-122"/>
              </a:rPr>
              <a:t>时间：</a:t>
            </a:r>
            <a:r>
              <a:rPr lang="en-US" altLang="zh-CN" sz="1600" dirty="0">
                <a:solidFill>
                  <a:schemeClr val="tx2">
                    <a:lumMod val="75000"/>
                    <a:lumOff val="25000"/>
                  </a:schemeClr>
                </a:solidFill>
                <a:latin typeface="汉仪中黑S" panose="00020600040101010101" charset="-122"/>
                <a:ea typeface="汉仪中黑S" panose="00020600040101010101" charset="-122"/>
              </a:rPr>
              <a:t>2022.12.16</a:t>
            </a:r>
            <a:endParaRPr lang="en-US" altLang="zh-CN" sz="1600" dirty="0">
              <a:solidFill>
                <a:schemeClr val="tx2">
                  <a:lumMod val="75000"/>
                  <a:lumOff val="25000"/>
                </a:schemeClr>
              </a:solidFill>
              <a:latin typeface="汉仪中黑S" panose="00020600040101010101" charset="-122"/>
              <a:ea typeface="汉仪中黑S" panose="00020600040101010101" charset="-122"/>
            </a:endParaRPr>
          </a:p>
        </p:txBody>
      </p:sp>
    </p:spTree>
    <p:custDataLst>
      <p:tags r:id="rId1"/>
    </p:custData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08660" y="223520"/>
            <a:ext cx="1402080" cy="460375"/>
          </a:xfrm>
          <a:prstGeom prst="rect">
            <a:avLst/>
          </a:prstGeom>
          <a:noFill/>
        </p:spPr>
        <p:txBody>
          <a:bodyPr wrap="none" rtlCol="0">
            <a:spAutoFit/>
          </a:bodyPr>
          <a:lstStyle/>
          <a:p>
            <a:pPr algn="l"/>
            <a:r>
              <a:rPr lang="zh-CN" altLang="en-US" sz="2400" dirty="0">
                <a:solidFill>
                  <a:schemeClr val="tx2">
                    <a:lumMod val="75000"/>
                    <a:lumOff val="25000"/>
                  </a:schemeClr>
                </a:solidFill>
                <a:latin typeface="汉仪中黑S" panose="00020600040101010101" charset="-122"/>
                <a:ea typeface="汉仪中黑S" panose="00020600040101010101" charset="-122"/>
                <a:sym typeface="+mn-ea"/>
              </a:rPr>
              <a:t>参考文献</a:t>
            </a:r>
            <a:endParaRPr lang="zh-CN" altLang="en-US" sz="2400" dirty="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4" name="直接连接符 3"/>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254000"/>
            <a:ext cx="398780" cy="398780"/>
          </a:xfrm>
          <a:prstGeom prst="rect">
            <a:avLst/>
          </a:prstGeom>
        </p:spPr>
      </p:pic>
      <p:sp>
        <p:nvSpPr>
          <p:cNvPr id="41" name="文本框 40"/>
          <p:cNvSpPr txBox="1"/>
          <p:nvPr/>
        </p:nvSpPr>
        <p:spPr>
          <a:xfrm>
            <a:off x="379095" y="1073150"/>
            <a:ext cx="11111865" cy="1599565"/>
          </a:xfrm>
          <a:prstGeom prst="rect">
            <a:avLst/>
          </a:prstGeom>
          <a:noFill/>
        </p:spPr>
        <p:txBody>
          <a:bodyPr wrap="square" rtlCol="0" anchor="t">
            <a:spAutoFit/>
          </a:bodyPr>
          <a:lstStyle/>
          <a:p>
            <a:pPr indent="0" algn="l"/>
            <a:r>
              <a:rPr lang="en-US" sz="1400">
                <a:solidFill>
                  <a:srgbClr val="222222"/>
                </a:solidFill>
                <a:latin typeface="Arial" panose="020B0604020202020204" pitchFamily="34" charset="0"/>
                <a:ea typeface="宋体" panose="02010600030101010101" pitchFamily="2" charset="-122"/>
                <a:sym typeface="+mn-ea"/>
              </a:rPr>
              <a:t>[1]  Jurgens D, Kumar S, Hoover R, et al. Measuring the evolution of a scientific field through citation frames[J]. Transactions of the Association for Computational Linguistics, 2018, 6: 391-406.</a:t>
            </a:r>
            <a:endParaRPr lang="en-US" sz="1400">
              <a:solidFill>
                <a:srgbClr val="222222"/>
              </a:solidFill>
              <a:latin typeface="Arial" panose="020B0604020202020204" pitchFamily="34" charset="0"/>
              <a:ea typeface="宋体" panose="02010600030101010101" pitchFamily="2" charset="-122"/>
              <a:sym typeface="+mn-ea"/>
            </a:endParaRPr>
          </a:p>
          <a:p>
            <a:pPr indent="0" algn="l"/>
            <a:r>
              <a:rPr lang="en-US" sz="1400">
                <a:solidFill>
                  <a:srgbClr val="222222"/>
                </a:solidFill>
                <a:latin typeface="Arial" panose="020B0604020202020204" pitchFamily="34" charset="0"/>
                <a:ea typeface="宋体" panose="02010600030101010101" pitchFamily="2" charset="-122"/>
                <a:sym typeface="+mn-ea"/>
              </a:rPr>
              <a:t>[2]  Teufel S, Siddharthan A, Tidhar D. Automatic classification of citation function[C]//Proceedings of the 2006 conference on empirical methods in natural language processing. 2006: 103-110.</a:t>
            </a:r>
            <a:endParaRPr lang="en-US" sz="1400">
              <a:solidFill>
                <a:srgbClr val="222222"/>
              </a:solidFill>
              <a:latin typeface="Arial" panose="020B0604020202020204" pitchFamily="34" charset="0"/>
              <a:ea typeface="宋体" panose="02010600030101010101" pitchFamily="2" charset="-122"/>
              <a:sym typeface="+mn-ea"/>
            </a:endParaRPr>
          </a:p>
          <a:p>
            <a:pPr indent="0" algn="l"/>
            <a:r>
              <a:rPr lang="en-US" sz="1400">
                <a:solidFill>
                  <a:srgbClr val="222222"/>
                </a:solidFill>
                <a:latin typeface="Arial" panose="020B0604020202020204" pitchFamily="34" charset="0"/>
                <a:ea typeface="宋体" panose="02010600030101010101" pitchFamily="2" charset="-122"/>
                <a:sym typeface="+mn-ea"/>
              </a:rPr>
              <a:t>[3]  Tuarob S, Kang S W, Wettayakorn P, et al. Automatic classification of algorithm citation functions in scientific literature[J]. IEEE Transactions on Knowledge and Data Engineering, 2019, 32(10): 1881-1896.</a:t>
            </a:r>
            <a:endParaRPr lang="en-US" altLang="en-US" sz="1400">
              <a:solidFill>
                <a:srgbClr val="222222"/>
              </a:solidFill>
              <a:latin typeface="Arial" panose="020B0604020202020204" pitchFamily="34" charset="0"/>
              <a:ea typeface="宋体" panose="02010600030101010101" pitchFamily="2" charset="-122"/>
              <a:sym typeface="+mn-ea"/>
            </a:endParaRPr>
          </a:p>
          <a:p>
            <a:pPr indent="0" algn="l"/>
            <a:endParaRPr lang="zh-CN" altLang="en-US" sz="1400">
              <a:solidFill>
                <a:srgbClr val="222222"/>
              </a:solidFill>
              <a:latin typeface="Arial" panose="020B0604020202020204" pitchFamily="34" charset="0"/>
              <a:ea typeface="宋体" panose="02010600030101010101" pitchFamily="2" charset="-122"/>
              <a:sym typeface="+mn-ea"/>
            </a:endParaRPr>
          </a:p>
        </p:txBody>
      </p:sp>
    </p:spTree>
    <p:custDataLst>
      <p:tags r:id="rId2"/>
    </p:custData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223520"/>
            <a:ext cx="432181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1——</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标注工具逻辑流程图</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stretch>
            <a:fillRect/>
          </a:stretch>
        </p:blipFill>
        <p:spPr>
          <a:xfrm>
            <a:off x="185420" y="254000"/>
            <a:ext cx="398780" cy="398780"/>
          </a:xfrm>
          <a:prstGeom prst="rect">
            <a:avLst/>
          </a:prstGeom>
        </p:spPr>
      </p:pic>
      <p:pic>
        <p:nvPicPr>
          <p:cNvPr id="13" name="ECB019B1-382A-4266-B25C-5B523AA43C14-1" descr="C:/Users/alienware/AppData/Local/Temp/wps.ZRSpYXwps"/>
          <p:cNvPicPr>
            <a:picLocks noChangeAspect="1"/>
          </p:cNvPicPr>
          <p:nvPr/>
        </p:nvPicPr>
        <p:blipFill>
          <a:blip r:embed="rId2"/>
          <a:srcRect l="2712"/>
          <a:stretch>
            <a:fillRect/>
          </a:stretch>
        </p:blipFill>
        <p:spPr>
          <a:xfrm>
            <a:off x="1147445" y="1464945"/>
            <a:ext cx="9538970" cy="4158615"/>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5"/>
          <p:cNvPicPr>
            <a:picLocks noChangeAspect="1"/>
          </p:cNvPicPr>
          <p:nvPr>
            <p:custDataLst>
              <p:tags r:id="rId1"/>
            </p:custDataLst>
          </p:nvPr>
        </p:nvPicPr>
        <p:blipFill>
          <a:blip r:embed="rId2"/>
          <a:stretch>
            <a:fillRect/>
          </a:stretch>
        </p:blipFill>
        <p:spPr>
          <a:xfrm>
            <a:off x="708660" y="1427480"/>
            <a:ext cx="5299075" cy="4003040"/>
          </a:xfrm>
          <a:prstGeom prst="rect">
            <a:avLst/>
          </a:prstGeom>
          <a:noFill/>
          <a:ln>
            <a:noFill/>
          </a:ln>
        </p:spPr>
      </p:pic>
      <p:sp>
        <p:nvSpPr>
          <p:cNvPr id="6" name="文本框 5"/>
          <p:cNvSpPr txBox="1"/>
          <p:nvPr/>
        </p:nvSpPr>
        <p:spPr>
          <a:xfrm>
            <a:off x="708660" y="223520"/>
            <a:ext cx="432181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2——</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标注过程提速的意义</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32303038313138363b32303039303531393bcbd1cbf7"/>
          <p:cNvPicPr>
            <a:picLocks noChangeAspect="1"/>
          </p:cNvPicPr>
          <p:nvPr/>
        </p:nvPicPr>
        <p:blipFill>
          <a:blip r:embed="rId3"/>
          <a:stretch>
            <a:fillRect/>
          </a:stretch>
        </p:blipFill>
        <p:spPr>
          <a:xfrm>
            <a:off x="185420" y="254000"/>
            <a:ext cx="398780" cy="398780"/>
          </a:xfrm>
          <a:prstGeom prst="rect">
            <a:avLst/>
          </a:prstGeom>
        </p:spPr>
      </p:pic>
      <p:sp>
        <p:nvSpPr>
          <p:cNvPr id="5" name="内容占位符 4"/>
          <p:cNvSpPr>
            <a:spLocks noGrp="1"/>
          </p:cNvSpPr>
          <p:nvPr>
            <p:ph idx="1"/>
          </p:nvPr>
        </p:nvSpPr>
        <p:spPr>
          <a:xfrm>
            <a:off x="6237605" y="1241425"/>
            <a:ext cx="5553710" cy="4759325"/>
          </a:xfrm>
        </p:spPr>
        <p:txBody>
          <a:bodyPr>
            <a:normAutofit lnSpcReduction="10000"/>
          </a:bodyPr>
          <a:lstStyle/>
          <a:p>
            <a:r>
              <a:rPr lang="zh-CN" altLang="en-US" sz="2000"/>
              <a:t>文章中平均有</a:t>
            </a:r>
            <a:r>
              <a:rPr lang="en-US" altLang="zh-CN" sz="2000"/>
              <a:t>20~30</a:t>
            </a:r>
            <a:r>
              <a:rPr lang="zh-CN" altLang="en-US" sz="2000"/>
              <a:t>个引用，重要类别引用不超过两个，有很多文章没有明显的重要引用。</a:t>
            </a:r>
            <a:endParaRPr lang="zh-CN" altLang="en-US" sz="2000"/>
          </a:p>
          <a:p>
            <a:r>
              <a:rPr lang="zh-CN" altLang="en-US" sz="2000"/>
              <a:t>根据标注过程经验，约五篇文章可以标注出一个必然是重要引用的句子。每篇文章认真阅读重要段落时间约</a:t>
            </a:r>
            <a:r>
              <a:rPr lang="en-US" altLang="zh-CN" sz="2000"/>
              <a:t>5min</a:t>
            </a:r>
            <a:r>
              <a:rPr lang="zh-CN" altLang="en-US" sz="2000"/>
              <a:t>，在此情况下标注者需要专注</a:t>
            </a:r>
            <a:r>
              <a:rPr lang="en-US" altLang="zh-CN" sz="2000"/>
              <a:t>25min</a:t>
            </a:r>
            <a:r>
              <a:rPr lang="zh-CN" altLang="en-US" sz="2000"/>
              <a:t>标注出一个重要类别引用</a:t>
            </a:r>
            <a:endParaRPr lang="zh-CN" altLang="en-US" sz="2000"/>
          </a:p>
          <a:p>
            <a:r>
              <a:rPr lang="zh-CN" altLang="en-US" sz="2000"/>
              <a:t>标注</a:t>
            </a:r>
            <a:r>
              <a:rPr lang="en-US" altLang="zh-CN" sz="2000"/>
              <a:t>100</a:t>
            </a:r>
            <a:r>
              <a:rPr lang="zh-CN" altLang="en-US" sz="2000"/>
              <a:t>个数据需要</a:t>
            </a:r>
            <a:r>
              <a:rPr lang="en-US" altLang="zh-CN" sz="2000"/>
              <a:t>2500min</a:t>
            </a:r>
            <a:r>
              <a:rPr lang="zh-CN" altLang="en-US" sz="2000"/>
              <a:t>也就是</a:t>
            </a:r>
            <a:r>
              <a:rPr lang="en-US" altLang="zh-CN" sz="2000"/>
              <a:t>40</a:t>
            </a:r>
            <a:r>
              <a:rPr lang="zh-CN" altLang="en-US" sz="2000"/>
              <a:t>小时的无休工作时间。考虑人工疲惫度以及多个标注者之间意见不统一而导致的标注数据损耗，整体耗时是惊人的。</a:t>
            </a:r>
            <a:endParaRPr lang="zh-CN" altLang="en-US" sz="2000"/>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1490345"/>
            <a:ext cx="6445250" cy="4759325"/>
          </a:xfrm>
        </p:spPr>
        <p:txBody>
          <a:bodyPr/>
          <a:lstStyle/>
          <a:p>
            <a:r>
              <a:rPr lang="zh-CN" altLang="en-US" sz="2000"/>
              <a:t>引用目的分类系统流程示意图（左下图）</a:t>
            </a:r>
            <a:endParaRPr lang="zh-CN" altLang="en-US" sz="2000"/>
          </a:p>
          <a:p>
            <a:r>
              <a:rPr lang="zh-CN" altLang="en-US" sz="2000"/>
              <a:t>数据来源示意图（右图），</a:t>
            </a:r>
            <a:r>
              <a:rPr lang="en-US" altLang="zh-CN" sz="2000"/>
              <a:t>acl</a:t>
            </a:r>
            <a:r>
              <a:rPr lang="zh-CN" altLang="en-US" sz="2000"/>
              <a:t>下载过程使用爬虫，</a:t>
            </a:r>
            <a:r>
              <a:rPr lang="en-US" altLang="zh-CN" sz="2000"/>
              <a:t>MAG</a:t>
            </a:r>
            <a:r>
              <a:rPr lang="zh-CN" altLang="en-US" sz="2000"/>
              <a:t>下载其</a:t>
            </a:r>
            <a:r>
              <a:rPr lang="en-US" altLang="zh-CN" sz="2000"/>
              <a:t>xml</a:t>
            </a:r>
            <a:r>
              <a:rPr lang="zh-CN" altLang="en-US" sz="2000"/>
              <a:t>格式备份文件至本地后进行清洗</a:t>
            </a:r>
            <a:endParaRPr lang="zh-CN" altLang="en-US" sz="2000"/>
          </a:p>
        </p:txBody>
      </p:sp>
      <p:pic>
        <p:nvPicPr>
          <p:cNvPr id="100" name="图片 99"/>
          <p:cNvPicPr/>
          <p:nvPr/>
        </p:nvPicPr>
        <p:blipFill>
          <a:blip r:embed="rId1"/>
          <a:stretch>
            <a:fillRect/>
          </a:stretch>
        </p:blipFill>
        <p:spPr>
          <a:xfrm>
            <a:off x="6822440" y="902970"/>
            <a:ext cx="2577465" cy="2097405"/>
          </a:xfrm>
          <a:prstGeom prst="rect">
            <a:avLst/>
          </a:prstGeom>
          <a:noFill/>
          <a:ln w="9525">
            <a:solidFill>
              <a:schemeClr val="accent1"/>
            </a:solidFill>
          </a:ln>
        </p:spPr>
      </p:pic>
      <p:pic>
        <p:nvPicPr>
          <p:cNvPr id="102" name="图片 101"/>
          <p:cNvPicPr/>
          <p:nvPr/>
        </p:nvPicPr>
        <p:blipFill>
          <a:blip r:embed="rId2"/>
          <a:stretch>
            <a:fillRect/>
          </a:stretch>
        </p:blipFill>
        <p:spPr>
          <a:xfrm>
            <a:off x="9617710" y="903605"/>
            <a:ext cx="1529715" cy="1637030"/>
          </a:xfrm>
          <a:prstGeom prst="rect">
            <a:avLst/>
          </a:prstGeom>
          <a:noFill/>
          <a:ln w="9525">
            <a:solidFill>
              <a:schemeClr val="accent1"/>
            </a:solidFill>
          </a:ln>
        </p:spPr>
      </p:pic>
      <p:pic>
        <p:nvPicPr>
          <p:cNvPr id="4" name="图片 3"/>
          <p:cNvPicPr/>
          <p:nvPr/>
        </p:nvPicPr>
        <p:blipFill>
          <a:blip r:embed="rId2"/>
          <a:stretch>
            <a:fillRect/>
          </a:stretch>
        </p:blipFill>
        <p:spPr>
          <a:xfrm>
            <a:off x="9815830" y="1133475"/>
            <a:ext cx="1529715" cy="1637030"/>
          </a:xfrm>
          <a:prstGeom prst="rect">
            <a:avLst/>
          </a:prstGeom>
          <a:noFill/>
          <a:ln w="9525">
            <a:solidFill>
              <a:schemeClr val="accent1"/>
            </a:solidFill>
          </a:ln>
        </p:spPr>
      </p:pic>
      <p:pic>
        <p:nvPicPr>
          <p:cNvPr id="9" name="图片 8"/>
          <p:cNvPicPr/>
          <p:nvPr/>
        </p:nvPicPr>
        <p:blipFill>
          <a:blip r:embed="rId2"/>
          <a:stretch>
            <a:fillRect/>
          </a:stretch>
        </p:blipFill>
        <p:spPr>
          <a:xfrm>
            <a:off x="10010140" y="1358900"/>
            <a:ext cx="1529715" cy="1637030"/>
          </a:xfrm>
          <a:prstGeom prst="rect">
            <a:avLst/>
          </a:prstGeom>
          <a:noFill/>
          <a:ln w="9525">
            <a:solidFill>
              <a:schemeClr val="accent1"/>
            </a:solidFill>
          </a:ln>
        </p:spPr>
      </p:pic>
      <p:pic>
        <p:nvPicPr>
          <p:cNvPr id="11" name="图片 10"/>
          <p:cNvPicPr>
            <a:picLocks noChangeAspect="1"/>
          </p:cNvPicPr>
          <p:nvPr/>
        </p:nvPicPr>
        <p:blipFill>
          <a:blip r:embed="rId3"/>
          <a:stretch>
            <a:fillRect/>
          </a:stretch>
        </p:blipFill>
        <p:spPr>
          <a:xfrm>
            <a:off x="9617710" y="2540635"/>
            <a:ext cx="1922145" cy="459105"/>
          </a:xfrm>
          <a:prstGeom prst="rect">
            <a:avLst/>
          </a:prstGeom>
          <a:ln>
            <a:solidFill>
              <a:schemeClr val="accent1"/>
            </a:solidFill>
          </a:ln>
        </p:spPr>
      </p:pic>
      <p:pic>
        <p:nvPicPr>
          <p:cNvPr id="104" name="图片 103"/>
          <p:cNvPicPr/>
          <p:nvPr/>
        </p:nvPicPr>
        <p:blipFill>
          <a:blip r:embed="rId4"/>
          <a:srcRect t="30000" b="30424"/>
          <a:stretch>
            <a:fillRect/>
          </a:stretch>
        </p:blipFill>
        <p:spPr>
          <a:xfrm>
            <a:off x="6821805" y="2540635"/>
            <a:ext cx="2578100" cy="459740"/>
          </a:xfrm>
          <a:prstGeom prst="rect">
            <a:avLst/>
          </a:prstGeom>
          <a:noFill/>
          <a:ln w="9525">
            <a:solidFill>
              <a:schemeClr val="accent1"/>
            </a:solidFill>
          </a:ln>
        </p:spPr>
      </p:pic>
      <p:sp>
        <p:nvSpPr>
          <p:cNvPr id="12" name="圆角矩形 11"/>
          <p:cNvSpPr/>
          <p:nvPr/>
        </p:nvSpPr>
        <p:spPr>
          <a:xfrm>
            <a:off x="9617710" y="3183890"/>
            <a:ext cx="1940560" cy="628650"/>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5">
                    <a:lumMod val="50000"/>
                  </a:schemeClr>
                </a:solidFill>
              </a:rPr>
              <a:t>PDF2TXT tool</a:t>
            </a:r>
            <a:endParaRPr lang="en-US" altLang="zh-CN">
              <a:solidFill>
                <a:schemeClr val="accent5">
                  <a:lumMod val="50000"/>
                </a:schemeClr>
              </a:solidFill>
            </a:endParaRPr>
          </a:p>
        </p:txBody>
      </p:sp>
      <p:sp>
        <p:nvSpPr>
          <p:cNvPr id="13" name="圆角矩形 12"/>
          <p:cNvSpPr/>
          <p:nvPr/>
        </p:nvSpPr>
        <p:spPr>
          <a:xfrm>
            <a:off x="9617710" y="5342890"/>
            <a:ext cx="1940560" cy="628650"/>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5">
                    <a:lumMod val="50000"/>
                  </a:schemeClr>
                </a:solidFill>
              </a:rPr>
              <a:t>Stanford CoreNLP</a:t>
            </a:r>
            <a:endParaRPr lang="en-US" altLang="zh-CN">
              <a:solidFill>
                <a:schemeClr val="accent5">
                  <a:lumMod val="50000"/>
                </a:schemeClr>
              </a:solidFill>
            </a:endParaRPr>
          </a:p>
        </p:txBody>
      </p:sp>
      <p:sp>
        <p:nvSpPr>
          <p:cNvPr id="17" name="圆角矩形 16"/>
          <p:cNvSpPr/>
          <p:nvPr/>
        </p:nvSpPr>
        <p:spPr>
          <a:xfrm>
            <a:off x="7140575" y="3183890"/>
            <a:ext cx="1940560" cy="628650"/>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5">
                    <a:lumMod val="50000"/>
                  </a:schemeClr>
                </a:solidFill>
              </a:rPr>
              <a:t>MySQL</a:t>
            </a:r>
            <a:endParaRPr lang="zh-CN" altLang="en-US">
              <a:solidFill>
                <a:schemeClr val="accent5">
                  <a:lumMod val="50000"/>
                </a:schemeClr>
              </a:solidFill>
            </a:endParaRPr>
          </a:p>
        </p:txBody>
      </p:sp>
      <p:sp>
        <p:nvSpPr>
          <p:cNvPr id="22" name="圆角矩形 21"/>
          <p:cNvSpPr/>
          <p:nvPr/>
        </p:nvSpPr>
        <p:spPr>
          <a:xfrm>
            <a:off x="7141210" y="4359910"/>
            <a:ext cx="1940560" cy="628650"/>
          </a:xfrm>
          <a:prstGeom prst="roundRect">
            <a:avLst>
              <a:gd name="adj" fmla="val 5000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5">
                    <a:lumMod val="50000"/>
                  </a:schemeClr>
                </a:solidFill>
              </a:rPr>
              <a:t>项目数据源</a:t>
            </a:r>
            <a:endParaRPr lang="zh-CN" altLang="en-US">
              <a:solidFill>
                <a:schemeClr val="accent5">
                  <a:lumMod val="50000"/>
                </a:schemeClr>
              </a:solidFill>
            </a:endParaRPr>
          </a:p>
        </p:txBody>
      </p:sp>
      <p:cxnSp>
        <p:nvCxnSpPr>
          <p:cNvPr id="29" name="直接箭头连接符 28"/>
          <p:cNvCxnSpPr>
            <a:stCxn id="104" idx="2"/>
            <a:endCxn id="17" idx="0"/>
          </p:cNvCxnSpPr>
          <p:nvPr/>
        </p:nvCxnSpPr>
        <p:spPr>
          <a:xfrm>
            <a:off x="8110855" y="3000375"/>
            <a:ext cx="0" cy="183515"/>
          </a:xfrm>
          <a:prstGeom prst="straightConnector1">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1" idx="2"/>
            <a:endCxn id="12" idx="0"/>
          </p:cNvCxnSpPr>
          <p:nvPr/>
        </p:nvCxnSpPr>
        <p:spPr>
          <a:xfrm>
            <a:off x="10579100" y="2999740"/>
            <a:ext cx="8890" cy="184150"/>
          </a:xfrm>
          <a:prstGeom prst="straightConnector1">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2" idx="2"/>
            <a:endCxn id="13" idx="0"/>
          </p:cNvCxnSpPr>
          <p:nvPr/>
        </p:nvCxnSpPr>
        <p:spPr>
          <a:xfrm>
            <a:off x="10587990" y="3812540"/>
            <a:ext cx="0" cy="1530350"/>
          </a:xfrm>
          <a:prstGeom prst="straightConnector1">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13" idx="1"/>
            <a:endCxn id="22" idx="2"/>
          </p:cNvCxnSpPr>
          <p:nvPr/>
        </p:nvCxnSpPr>
        <p:spPr>
          <a:xfrm rot="10800000">
            <a:off x="8111490" y="4988560"/>
            <a:ext cx="1506220" cy="668655"/>
          </a:xfrm>
          <a:prstGeom prst="bentConnector2">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2" idx="2"/>
            <a:endCxn id="22" idx="3"/>
          </p:cNvCxnSpPr>
          <p:nvPr/>
        </p:nvCxnSpPr>
        <p:spPr>
          <a:xfrm rot="5400000">
            <a:off x="9404033" y="3490278"/>
            <a:ext cx="861695" cy="1506220"/>
          </a:xfrm>
          <a:prstGeom prst="bentConnector2">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2"/>
            <a:endCxn id="22" idx="0"/>
          </p:cNvCxnSpPr>
          <p:nvPr/>
        </p:nvCxnSpPr>
        <p:spPr>
          <a:xfrm>
            <a:off x="8110855" y="3812540"/>
            <a:ext cx="635" cy="547370"/>
          </a:xfrm>
          <a:prstGeom prst="straightConnector1">
            <a:avLst/>
          </a:prstGeom>
          <a:ln w="1905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65440" y="5656580"/>
            <a:ext cx="1554480" cy="368300"/>
          </a:xfrm>
          <a:prstGeom prst="rect">
            <a:avLst/>
          </a:prstGeom>
          <a:noFill/>
        </p:spPr>
        <p:txBody>
          <a:bodyPr wrap="none" rtlCol="0">
            <a:spAutoFit/>
          </a:bodyPr>
          <a:lstStyle/>
          <a:p>
            <a:r>
              <a:rPr lang="zh-CN" altLang="en-US"/>
              <a:t>词性标签数据</a:t>
            </a:r>
            <a:endParaRPr lang="zh-CN" altLang="en-US"/>
          </a:p>
        </p:txBody>
      </p:sp>
      <p:sp>
        <p:nvSpPr>
          <p:cNvPr id="37" name="文本框 36"/>
          <p:cNvSpPr txBox="1"/>
          <p:nvPr/>
        </p:nvSpPr>
        <p:spPr>
          <a:xfrm>
            <a:off x="9286240" y="4305935"/>
            <a:ext cx="1097280" cy="368300"/>
          </a:xfrm>
          <a:prstGeom prst="rect">
            <a:avLst/>
          </a:prstGeom>
          <a:noFill/>
        </p:spPr>
        <p:txBody>
          <a:bodyPr wrap="none" rtlCol="0">
            <a:spAutoFit/>
          </a:bodyPr>
          <a:lstStyle/>
          <a:p>
            <a:r>
              <a:rPr lang="zh-CN" altLang="en-US"/>
              <a:t>平坦文本</a:t>
            </a:r>
            <a:endParaRPr lang="zh-CN" altLang="en-US"/>
          </a:p>
        </p:txBody>
      </p:sp>
      <p:sp>
        <p:nvSpPr>
          <p:cNvPr id="38" name="文本框 37"/>
          <p:cNvSpPr txBox="1"/>
          <p:nvPr/>
        </p:nvSpPr>
        <p:spPr>
          <a:xfrm>
            <a:off x="7499350" y="3902075"/>
            <a:ext cx="1224280" cy="368300"/>
          </a:xfrm>
          <a:prstGeom prst="rect">
            <a:avLst/>
          </a:prstGeom>
          <a:noFill/>
        </p:spPr>
        <p:txBody>
          <a:bodyPr wrap="none" rtlCol="0">
            <a:spAutoFit/>
          </a:bodyPr>
          <a:lstStyle/>
          <a:p>
            <a:r>
              <a:rPr lang="zh-CN" altLang="en-US"/>
              <a:t>引用</a:t>
            </a:r>
            <a:r>
              <a:rPr lang="en-US" altLang="zh-CN"/>
              <a:t>  </a:t>
            </a:r>
            <a:r>
              <a:rPr lang="zh-CN" altLang="en-US"/>
              <a:t>网络</a:t>
            </a:r>
            <a:endParaRPr lang="zh-CN" altLang="en-US"/>
          </a:p>
        </p:txBody>
      </p:sp>
      <p:pic>
        <p:nvPicPr>
          <p:cNvPr id="5" name="图片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42595" y="2885440"/>
            <a:ext cx="6161405" cy="3139440"/>
          </a:xfrm>
          <a:prstGeom prst="rect">
            <a:avLst/>
          </a:prstGeom>
          <a:noFill/>
          <a:ln>
            <a:noFill/>
          </a:ln>
        </p:spPr>
      </p:pic>
      <p:sp>
        <p:nvSpPr>
          <p:cNvPr id="6" name="文本框 5"/>
          <p:cNvSpPr txBox="1"/>
          <p:nvPr/>
        </p:nvSpPr>
        <p:spPr>
          <a:xfrm>
            <a:off x="708660" y="223520"/>
            <a:ext cx="627253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3——</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获取</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MAG</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以及</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ACL</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全文的一些细节</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32303038313138363b32303039303531393bcbd1cbf7"/>
          <p:cNvPicPr>
            <a:picLocks noChangeAspect="1"/>
          </p:cNvPicPr>
          <p:nvPr/>
        </p:nvPicPr>
        <p:blipFill>
          <a:blip r:embed="rId7"/>
          <a:stretch>
            <a:fillRect/>
          </a:stretch>
        </p:blipFill>
        <p:spPr>
          <a:xfrm>
            <a:off x="185420" y="254000"/>
            <a:ext cx="398780" cy="398780"/>
          </a:xfrm>
          <a:prstGeom prst="rect">
            <a:avLst/>
          </a:prstGeom>
        </p:spPr>
      </p:pic>
    </p:spTree>
    <p:custDataLst>
      <p:tags r:id="rId8"/>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937950"/>
            <a:ext cx="10969200" cy="4759200"/>
          </a:xfrm>
        </p:spPr>
        <p:txBody>
          <a:bodyPr/>
          <a:lstStyle/>
          <a:p>
            <a:r>
              <a:rPr lang="zh-CN" altLang="en-US" sz="2400"/>
              <a:t>消融实验</a:t>
            </a:r>
            <a:endParaRPr lang="zh-CN" altLang="en-US" sz="2400"/>
          </a:p>
        </p:txBody>
      </p:sp>
      <p:graphicFrame>
        <p:nvGraphicFramePr>
          <p:cNvPr id="4" name="表格 3"/>
          <p:cNvGraphicFramePr/>
          <p:nvPr>
            <p:custDataLst>
              <p:tags r:id="rId1"/>
            </p:custDataLst>
          </p:nvPr>
        </p:nvGraphicFramePr>
        <p:xfrm>
          <a:off x="608965" y="1694815"/>
          <a:ext cx="11144250" cy="4311015"/>
        </p:xfrm>
        <a:graphic>
          <a:graphicData uri="http://schemas.openxmlformats.org/drawingml/2006/table">
            <a:tbl>
              <a:tblPr firstRow="1" bandRow="1">
                <a:tableStyleId>{5C22544A-7EE6-4342-B048-85BDC9FD1C3A}</a:tableStyleId>
              </a:tblPr>
              <a:tblGrid>
                <a:gridCol w="3411855"/>
                <a:gridCol w="3884295"/>
                <a:gridCol w="2052955"/>
                <a:gridCol w="1795145"/>
              </a:tblGrid>
              <a:tr h="418465">
                <a:tc>
                  <a:txBody>
                    <a:bodyPr/>
                    <a:lstStyle/>
                    <a:p>
                      <a:pPr indent="0">
                        <a:buNone/>
                      </a:pP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zh-CN" sz="1800" b="0">
                          <a:solidFill>
                            <a:srgbClr val="000000"/>
                          </a:solidFill>
                          <a:latin typeface="Arial" panose="020B0604020202020204" pitchFamily="34" charset="0"/>
                          <a:ea typeface="宋体" panose="02010600030101010101" pitchFamily="2" charset="-122"/>
                        </a:rPr>
                        <a:t>消融实验内容</a:t>
                      </a:r>
                      <a:endParaRPr lang="zh-CN" altLang="en-US" sz="18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800" b="0">
                          <a:solidFill>
                            <a:srgbClr val="000000"/>
                          </a:solidFill>
                          <a:latin typeface="宋体" panose="02010600030101010101" pitchFamily="2" charset="-122"/>
                        </a:rPr>
                        <a:t>F1-Score</a:t>
                      </a:r>
                      <a:endParaRPr lang="en-US" altLang="en-US" sz="18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800" b="0">
                          <a:solidFill>
                            <a:srgbClr val="000000"/>
                          </a:solidFill>
                          <a:latin typeface="宋体" panose="02010600030101010101" pitchFamily="2" charset="-122"/>
                        </a:rPr>
                        <a:t>AUC</a:t>
                      </a:r>
                      <a:endParaRPr lang="en-US" altLang="en-US" sz="18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720090">
                <a:tc>
                  <a:txBody>
                    <a:bodyPr/>
                    <a:lstStyle/>
                    <a:p>
                      <a:pPr indent="0" algn="ctr">
                        <a:buNone/>
                      </a:pPr>
                      <a:r>
                        <a:rPr lang="zh-CN" sz="2800" b="0">
                          <a:solidFill>
                            <a:srgbClr val="000000"/>
                          </a:solidFill>
                          <a:latin typeface="Arial" panose="020B0604020202020204" pitchFamily="34" charset="0"/>
                          <a:ea typeface="宋体" panose="02010600030101010101" pitchFamily="2" charset="-122"/>
                        </a:rPr>
                        <a:t>最终结果</a:t>
                      </a:r>
                      <a:endParaRPr lang="zh-CN" altLang="en-US" sz="28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最终数据集-Extratree</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0.6468±0.0140</a:t>
                      </a:r>
                      <a:endParaRPr 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0.9021±0.0048</a:t>
                      </a:r>
                      <a:endParaRPr 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7195">
                <a:tc rowSpan="4">
                  <a:txBody>
                    <a:bodyPr/>
                    <a:lstStyle/>
                    <a:p>
                      <a:pPr indent="0" algn="ctr">
                        <a:buNone/>
                      </a:pPr>
                      <a:r>
                        <a:rPr lang="zh-CN" sz="2800" b="0">
                          <a:solidFill>
                            <a:srgbClr val="000000"/>
                          </a:solidFill>
                          <a:latin typeface="Arial" panose="020B0604020202020204" pitchFamily="34" charset="0"/>
                          <a:ea typeface="宋体" panose="02010600030101010101" pitchFamily="2" charset="-122"/>
                        </a:rPr>
                        <a:t>特征消融实验</a:t>
                      </a:r>
                      <a:endParaRPr lang="zh-CN" altLang="en-US" sz="28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去除year_diff类别</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0.6255±0.0067</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0.8789±0.0055</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8465">
                <a:tc vMerge="1">
                  <a:tcPr>
                    <a:lnL w="12700">
                      <a:solidFill>
                        <a:schemeClr val="tx1"/>
                      </a:solidFill>
                      <a:prstDash val="solid"/>
                    </a:lnL>
                    <a:lnR w="12700">
                      <a:solidFill>
                        <a:schemeClr val="tx1"/>
                      </a:solidFill>
                      <a:prstDash val="solid"/>
                    </a:lnR>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去除correlation类别</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0.6307±0.0059</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0.8979±0.0029</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7830">
                <a:tc vMerge="1">
                  <a:tcPr>
                    <a:lnL w="12700">
                      <a:solidFill>
                        <a:schemeClr val="tx1"/>
                      </a:solidFill>
                      <a:prstDash val="solid"/>
                    </a:lnL>
                    <a:lnR w="12700">
                      <a:solidFill>
                        <a:schemeClr val="tx1"/>
                      </a:solidFill>
                      <a:prstDash val="solid"/>
                    </a:lnR>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去除cocitation和bibcoupling</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0.6340±0.0074</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0.8993±0.0039</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18465">
                <a:tc vMerge="1">
                  <a:tcPr>
                    <a:lnL w="12700">
                      <a:solidFill>
                        <a:schemeClr val="tx1"/>
                      </a:solidFill>
                      <a:prstDash val="solid"/>
                    </a:lnL>
                    <a:lnR w="12700">
                      <a:solidFill>
                        <a:schemeClr val="tx1"/>
                      </a:solidFill>
                      <a:prstDash val="solid"/>
                    </a:lnR>
                    <a:lnB w="12700" cap="flat">
                      <a:solidFill>
                        <a:schemeClr val="tx1"/>
                      </a:solidFill>
                      <a:prstDash val="solid"/>
                    </a:lnB>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去除内容特征</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0.4647±0.0168</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0.7883±0.0100</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780415">
                <a:tc>
                  <a:txBody>
                    <a:bodyPr/>
                    <a:lstStyle/>
                    <a:p>
                      <a:pPr indent="0" algn="ctr">
                        <a:buNone/>
                      </a:pPr>
                      <a:r>
                        <a:rPr lang="zh-CN" sz="2800" b="0">
                          <a:solidFill>
                            <a:srgbClr val="000000"/>
                          </a:solidFill>
                          <a:latin typeface="Arial" panose="020B0604020202020204" pitchFamily="34" charset="0"/>
                          <a:ea typeface="宋体" panose="02010600030101010101" pitchFamily="2" charset="-122"/>
                        </a:rPr>
                        <a:t>数据集回退</a:t>
                      </a:r>
                      <a:endParaRPr lang="zh-CN" altLang="en-US" sz="28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1591others+89extend</a:t>
                      </a:r>
                      <a:endParaRPr lang="en-US" sz="1400" b="0">
                        <a:solidFill>
                          <a:srgbClr val="000000"/>
                        </a:solidFill>
                        <a:latin typeface="宋体" panose="02010600030101010101" pitchFamily="2" charset="-122"/>
                      </a:endParaRPr>
                    </a:p>
                    <a:p>
                      <a:pPr indent="0">
                        <a:buNone/>
                      </a:pPr>
                      <a:r>
                        <a:rPr lang="zh-CN" sz="1400" b="0">
                          <a:solidFill>
                            <a:srgbClr val="000000"/>
                          </a:solidFill>
                          <a:latin typeface="Arial" panose="020B0604020202020204" pitchFamily="34" charset="0"/>
                          <a:ea typeface="宋体" panose="02010600030101010101" pitchFamily="2" charset="-122"/>
                        </a:rPr>
                        <a:t>最早的合并数据集</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0.4200±0.0205</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0.8448±0.0129</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720090">
                <a:tc>
                  <a:txBody>
                    <a:bodyPr/>
                    <a:lstStyle/>
                    <a:p>
                      <a:pPr indent="0" algn="ctr">
                        <a:buNone/>
                      </a:pPr>
                      <a:r>
                        <a:rPr lang="zh-CN" sz="2800" b="0">
                          <a:solidFill>
                            <a:srgbClr val="000000"/>
                          </a:solidFill>
                          <a:latin typeface="Arial" panose="020B0604020202020204" pitchFamily="34" charset="0"/>
                          <a:ea typeface="宋体" panose="02010600030101010101" pitchFamily="2" charset="-122"/>
                        </a:rPr>
                        <a:t>原始结果</a:t>
                      </a:r>
                      <a:endParaRPr lang="zh-CN" altLang="en-US" sz="28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zh-CN" sz="1400" b="0">
                          <a:solidFill>
                            <a:srgbClr val="000000"/>
                          </a:solidFill>
                          <a:latin typeface="Arial" panose="020B0604020202020204" pitchFamily="34" charset="0"/>
                          <a:ea typeface="宋体" panose="02010600030101010101" pitchFamily="2" charset="-122"/>
                        </a:rPr>
                        <a:t>jurgens等人数据集+随机森林模型（最原始实验）</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0.3572±0.0528</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rPr>
                        <a:t>0.7563±0.0438</a:t>
                      </a:r>
                      <a:endParaRPr lang="en-US" altLang="en-US" sz="1400" b="0">
                        <a:solidFill>
                          <a:srgbClr val="000000"/>
                        </a:solidFill>
                        <a:latin typeface="宋体" panose="02010600030101010101" pitchFamily="2"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bl>
          </a:graphicData>
        </a:graphic>
      </p:graphicFrame>
      <p:sp>
        <p:nvSpPr>
          <p:cNvPr id="6" name="文本框 5"/>
          <p:cNvSpPr txBox="1"/>
          <p:nvPr/>
        </p:nvSpPr>
        <p:spPr>
          <a:xfrm>
            <a:off x="708660" y="223520"/>
            <a:ext cx="340741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4——</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特征消融实验</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32303038313138363b32303039303531393bcbd1cbf7"/>
          <p:cNvPicPr>
            <a:picLocks noChangeAspect="1"/>
          </p:cNvPicPr>
          <p:nvPr/>
        </p:nvPicPr>
        <p:blipFill>
          <a:blip r:embed="rId2"/>
          <a:stretch>
            <a:fillRect/>
          </a:stretch>
        </p:blipFill>
        <p:spPr>
          <a:xfrm>
            <a:off x="185420" y="254000"/>
            <a:ext cx="398780" cy="398780"/>
          </a:xfrm>
          <a:prstGeom prst="rect">
            <a:avLst/>
          </a:prstGeom>
        </p:spPr>
      </p:pic>
    </p:spTree>
    <p:custDataLst>
      <p:tags r:id="rId3"/>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08660" y="223520"/>
            <a:ext cx="541274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5——</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新增特征内容及分类器对比</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1</a:t>
            </a:r>
            <a:endParaRPr lang="en-US" altLang="zh-CN"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32303038313138363b32303039303531393bcbd1cbf7"/>
          <p:cNvPicPr>
            <a:picLocks noChangeAspect="1"/>
          </p:cNvPicPr>
          <p:nvPr/>
        </p:nvPicPr>
        <p:blipFill>
          <a:blip r:embed="rId1"/>
          <a:stretch>
            <a:fillRect/>
          </a:stretch>
        </p:blipFill>
        <p:spPr>
          <a:xfrm>
            <a:off x="185420" y="254000"/>
            <a:ext cx="398780" cy="398780"/>
          </a:xfrm>
          <a:prstGeom prst="rect">
            <a:avLst/>
          </a:prstGeom>
        </p:spPr>
      </p:pic>
      <p:graphicFrame>
        <p:nvGraphicFramePr>
          <p:cNvPr id="18" name="表格 17"/>
          <p:cNvGraphicFramePr/>
          <p:nvPr>
            <p:custDataLst>
              <p:tags r:id="rId2"/>
            </p:custDataLst>
          </p:nvPr>
        </p:nvGraphicFramePr>
        <p:xfrm>
          <a:off x="1263015" y="996950"/>
          <a:ext cx="9860280" cy="5652135"/>
        </p:xfrm>
        <a:graphic>
          <a:graphicData uri="http://schemas.openxmlformats.org/drawingml/2006/table">
            <a:tbl>
              <a:tblPr firstRow="1" bandRow="1">
                <a:tableStyleId>{5940675A-B579-460E-94D1-54222C63F5DA}</a:tableStyleId>
              </a:tblPr>
              <a:tblGrid>
                <a:gridCol w="3232150"/>
                <a:gridCol w="3089275"/>
                <a:gridCol w="3538855"/>
              </a:tblGrid>
              <a:tr h="187325">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新特征名</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新特征含义</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是否有旧特征对应（名称）</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246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citing_paper_citcount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施引文引用量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num_cites</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183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cited_paper_citcount</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被引文引用量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246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cross_correlation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施引文被引文引用时序互相关系数</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246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window_cross_correlation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施引文被引文引用时序滑动时窗互相关系数</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183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jaccard_cocitation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引用施引文和被引文的其他文章集合相似度</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246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jaccard_bibcoupling</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被施引文和被引文引用的文章集合相似度</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183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year_diff</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两篇论文的出版年份差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year_diff</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246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self_cite</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是否是作者自己引用自己的文章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IS_SELF_CITE</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08660" y="223520"/>
            <a:ext cx="541274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附录</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5——</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新增特征内容及分类器对比</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2</a:t>
            </a:r>
            <a:endParaRPr lang="en-US" altLang="zh-CN"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7" name="直接连接符 6"/>
          <p:cNvCxnSpPr/>
          <p:nvPr/>
        </p:nvCxnSpPr>
        <p:spPr>
          <a:xfrm>
            <a:off x="124460" y="683260"/>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995743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37018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0806430"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1242675" y="414655"/>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32303038313138363b32303039303531393bcbd1cbf7"/>
          <p:cNvPicPr>
            <a:picLocks noChangeAspect="1"/>
          </p:cNvPicPr>
          <p:nvPr/>
        </p:nvPicPr>
        <p:blipFill>
          <a:blip r:embed="rId1"/>
          <a:stretch>
            <a:fillRect/>
          </a:stretch>
        </p:blipFill>
        <p:spPr>
          <a:xfrm>
            <a:off x="185420" y="254000"/>
            <a:ext cx="398780" cy="398780"/>
          </a:xfrm>
          <a:prstGeom prst="rect">
            <a:avLst/>
          </a:prstGeom>
        </p:spPr>
      </p:pic>
      <p:graphicFrame>
        <p:nvGraphicFramePr>
          <p:cNvPr id="4" name="表格 3"/>
          <p:cNvGraphicFramePr/>
          <p:nvPr>
            <p:custDataLst>
              <p:tags r:id="rId2"/>
            </p:custDataLst>
          </p:nvPr>
        </p:nvGraphicFramePr>
        <p:xfrm>
          <a:off x="708660" y="1256030"/>
          <a:ext cx="6553200" cy="1703070"/>
        </p:xfrm>
        <a:graphic>
          <a:graphicData uri="http://schemas.openxmlformats.org/drawingml/2006/table">
            <a:tbl>
              <a:tblPr firstRow="1" bandRow="1">
                <a:tableStyleId>{5940675A-B579-460E-94D1-54222C63F5DA}</a:tableStyleId>
              </a:tblPr>
              <a:tblGrid>
                <a:gridCol w="1548765"/>
                <a:gridCol w="1010920"/>
                <a:gridCol w="1018540"/>
                <a:gridCol w="991870"/>
                <a:gridCol w="991235"/>
                <a:gridCol w="991870"/>
              </a:tblGrid>
              <a:tr h="28384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分类器</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cs typeface="Times New Roman" panose="02020603050405020304" charset="0"/>
                        </a:rPr>
                        <a:t>F1-Extend</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cs typeface="Times New Roman" panose="02020603050405020304" charset="0"/>
                        </a:rPr>
                        <a:t>Macro-F1</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cs typeface="Times New Roman" panose="02020603050405020304" charset="0"/>
                        </a:rPr>
                        <a:t>P</a:t>
                      </a:r>
                      <a:r>
                        <a:rPr lang="en-US" sz="1600" b="0" baseline="-25000">
                          <a:latin typeface="Times New Roman" panose="02020603050405020304" charset="0"/>
                          <a:cs typeface="Times New Roman" panose="02020603050405020304" charset="0"/>
                        </a:rPr>
                        <a:t>Extend</a:t>
                      </a:r>
                      <a:endParaRPr lang="en-US" altLang="en-US" sz="1600" b="0" baseline="-2500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cs typeface="Times New Roman" panose="02020603050405020304" charset="0"/>
                        </a:rPr>
                        <a:t>R</a:t>
                      </a:r>
                      <a:r>
                        <a:rPr lang="en-US" sz="1600" b="0" baseline="-25000">
                          <a:latin typeface="Times New Roman" panose="02020603050405020304" charset="0"/>
                          <a:cs typeface="Times New Roman" panose="02020603050405020304" charset="0"/>
                        </a:rPr>
                        <a:t>Extend</a:t>
                      </a:r>
                      <a:endParaRPr lang="en-US" altLang="en-US" sz="1600" b="0" baseline="-2500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Times New Roman" panose="02020603050405020304" charset="0"/>
                          <a:cs typeface="Times New Roman" panose="02020603050405020304" charset="0"/>
                        </a:rPr>
                        <a:t>AUC</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lstStyle/>
                    <a:p>
                      <a:pPr indent="0" algn="ctr">
                        <a:buNone/>
                      </a:pPr>
                      <a:r>
                        <a:rPr lang="en-US" sz="1600" b="0">
                          <a:latin typeface="Times New Roman" panose="02020603050405020304" charset="0"/>
                          <a:cs typeface="Times New Roman" panose="02020603050405020304" charset="0"/>
                        </a:rPr>
                        <a:t>MLP</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0.561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0.746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0.740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0.451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0.841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lstStyle/>
                    <a:p>
                      <a:pPr indent="0" algn="ctr">
                        <a:buNone/>
                      </a:pPr>
                      <a:r>
                        <a:rPr lang="en-US" sz="1600" b="0">
                          <a:latin typeface="Times New Roman" panose="02020603050405020304" charset="0"/>
                          <a:cs typeface="Times New Roman" panose="02020603050405020304" charset="0"/>
                        </a:rPr>
                        <a:t>SVM</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0.572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0.758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0.578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0.566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0.881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lstStyle/>
                    <a:p>
                      <a:pPr indent="0" algn="ctr">
                        <a:buNone/>
                      </a:pPr>
                      <a:r>
                        <a:rPr lang="en-US" sz="1600" b="0">
                          <a:latin typeface="Times New Roman" panose="02020603050405020304" charset="0"/>
                          <a:cs typeface="Times New Roman" panose="02020603050405020304" charset="0"/>
                        </a:rPr>
                        <a:t>RandomForest</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0.614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0.754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0.670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0.567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0.889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lstStyle/>
                    <a:p>
                      <a:pPr indent="0" algn="ctr">
                        <a:buNone/>
                      </a:pPr>
                      <a:r>
                        <a:rPr lang="en-US" sz="1600" b="0" dirty="0">
                          <a:latin typeface="Times New Roman" panose="02020603050405020304" charset="0"/>
                          <a:cs typeface="Times New Roman" panose="02020603050405020304" charset="0"/>
                        </a:rPr>
                        <a:t>ExtraTrees</a:t>
                      </a:r>
                      <a:endParaRPr lang="en-US" altLang="en-US" sz="1600" b="0" dirty="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0.646</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0.776</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0.777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0.553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0.888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lstStyle/>
                    <a:p>
                      <a:pPr indent="0" algn="ctr">
                        <a:buNone/>
                      </a:pPr>
                      <a:r>
                        <a:rPr lang="en-US" sz="1600" b="0">
                          <a:latin typeface="Times New Roman" panose="02020603050405020304" charset="0"/>
                          <a:cs typeface="Times New Roman" panose="02020603050405020304" charset="0"/>
                        </a:rPr>
                        <a:t>GBDT</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0.612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0.772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0.777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0.504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0.883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3"/>
          <p:cNvPicPr>
            <a:picLocks noChangeAspect="1"/>
          </p:cNvPicPr>
          <p:nvPr/>
        </p:nvPicPr>
        <p:blipFill>
          <a:blip r:embed="rId3"/>
          <a:stretch>
            <a:fillRect/>
          </a:stretch>
        </p:blipFill>
        <p:spPr>
          <a:xfrm>
            <a:off x="584200" y="3201670"/>
            <a:ext cx="4526915" cy="3395980"/>
          </a:xfrm>
          <a:prstGeom prst="rect">
            <a:avLst/>
          </a:prstGeom>
          <a:noFill/>
          <a:ln>
            <a:noFill/>
          </a:ln>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16200000">
            <a:off x="5097145" y="1390650"/>
            <a:ext cx="1729740" cy="1539875"/>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42410" y="3174365"/>
            <a:ext cx="3840480" cy="829945"/>
          </a:xfrm>
          <a:prstGeom prst="rect">
            <a:avLst/>
          </a:prstGeom>
          <a:noFill/>
        </p:spPr>
        <p:txBody>
          <a:bodyPr wrap="none" rtlCol="0">
            <a:spAutoFit/>
          </a:bodyPr>
          <a:lstStyle/>
          <a:p>
            <a:pPr algn="l"/>
            <a:r>
              <a:rPr lang="zh-CN" altLang="en-US" sz="4800">
                <a:solidFill>
                  <a:schemeClr val="tx2">
                    <a:lumMod val="75000"/>
                    <a:lumOff val="25000"/>
                  </a:schemeClr>
                </a:solidFill>
                <a:latin typeface="汉仪中黑S" panose="00020600040101010101" charset="-122"/>
                <a:ea typeface="汉仪中黑S" panose="00020600040101010101" charset="-122"/>
                <a:sym typeface="+mn-ea"/>
              </a:rPr>
              <a:t>项目整体介绍</a:t>
            </a:r>
            <a:endParaRPr lang="zh-CN" altLang="en-US" sz="4800">
              <a:solidFill>
                <a:schemeClr val="tx2">
                  <a:lumMod val="75000"/>
                  <a:lumOff val="25000"/>
                </a:schemeClr>
              </a:solidFill>
              <a:latin typeface="汉仪中黑S" panose="00020600040101010101" charset="-122"/>
              <a:ea typeface="汉仪中黑S" panose="00020600040101010101" charset="-122"/>
            </a:endParaRPr>
          </a:p>
        </p:txBody>
      </p:sp>
      <p:cxnSp>
        <p:nvCxnSpPr>
          <p:cNvPr id="23" name="直接连接符 22"/>
          <p:cNvCxnSpPr/>
          <p:nvPr/>
        </p:nvCxnSpPr>
        <p:spPr>
          <a:xfrm>
            <a:off x="3594735" y="3922395"/>
            <a:ext cx="500253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37835" y="1736725"/>
            <a:ext cx="848360" cy="848360"/>
          </a:xfrm>
          <a:prstGeom prst="rect">
            <a:avLst/>
          </a:prstGeom>
        </p:spPr>
      </p:pic>
      <p:sp>
        <p:nvSpPr>
          <p:cNvPr id="4" name="椭圆 3"/>
          <p:cNvSpPr/>
          <p:nvPr/>
        </p:nvSpPr>
        <p:spPr>
          <a:xfrm>
            <a:off x="5020310" y="427609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5020310" y="475361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5427345" y="4152265"/>
            <a:ext cx="690880" cy="398780"/>
          </a:xfrm>
          <a:prstGeom prst="rect">
            <a:avLst/>
          </a:prstGeom>
          <a:noFill/>
        </p:spPr>
        <p:txBody>
          <a:bodyPr wrap="none" rtlCol="0">
            <a:spAutoFit/>
          </a:bodyPr>
          <a:lstStyle/>
          <a:p>
            <a:r>
              <a:rPr lang="zh-CN" altLang="en-US" sz="2000">
                <a:solidFill>
                  <a:schemeClr val="tx2">
                    <a:lumMod val="75000"/>
                    <a:lumOff val="25000"/>
                  </a:schemeClr>
                </a:solidFill>
                <a:latin typeface="汉仪中黑S" panose="00020600040101010101" charset="-122"/>
                <a:ea typeface="汉仪中黑S" panose="00020600040101010101" charset="-122"/>
              </a:rPr>
              <a:t>背景</a:t>
            </a:r>
            <a:endParaRPr lang="zh-CN" altLang="en-US" sz="2000">
              <a:solidFill>
                <a:schemeClr val="tx2">
                  <a:lumMod val="75000"/>
                  <a:lumOff val="25000"/>
                </a:schemeClr>
              </a:solidFill>
              <a:latin typeface="汉仪中黑S" panose="00020600040101010101" charset="-122"/>
              <a:ea typeface="汉仪中黑S" panose="00020600040101010101" charset="-122"/>
            </a:endParaRPr>
          </a:p>
        </p:txBody>
      </p:sp>
      <p:sp>
        <p:nvSpPr>
          <p:cNvPr id="7" name="文本框 6"/>
          <p:cNvSpPr txBox="1"/>
          <p:nvPr/>
        </p:nvSpPr>
        <p:spPr>
          <a:xfrm>
            <a:off x="5427345" y="4632325"/>
            <a:ext cx="1198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存在问题</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8" name="椭圆 7"/>
          <p:cNvSpPr/>
          <p:nvPr/>
        </p:nvSpPr>
        <p:spPr>
          <a:xfrm>
            <a:off x="5020310" y="524002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5427345" y="5112385"/>
            <a:ext cx="1198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研究思路</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Tree>
    <p:custDataLst>
      <p:tags r:id="rId3"/>
    </p:custData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8660" y="330835"/>
            <a:ext cx="3262432" cy="461665"/>
          </a:xfrm>
          <a:prstGeom prst="rect">
            <a:avLst/>
          </a:prstGeom>
          <a:noFill/>
        </p:spPr>
        <p:txBody>
          <a:bodyPr wrap="none" rtlCol="0">
            <a:spAutoFit/>
          </a:bodyPr>
          <a:lstStyle/>
          <a:p>
            <a:r>
              <a:rPr lang="zh-CN" altLang="en-US" sz="2400" dirty="0">
                <a:solidFill>
                  <a:schemeClr val="tx2">
                    <a:lumMod val="75000"/>
                    <a:lumOff val="25000"/>
                  </a:schemeClr>
                </a:solidFill>
                <a:latin typeface="汉仪中黑S" panose="00020600040101010101" charset="-122"/>
                <a:ea typeface="汉仪中黑S" panose="00020600040101010101" charset="-122"/>
              </a:rPr>
              <a:t>项目整体介绍</a:t>
            </a:r>
            <a:r>
              <a:rPr lang="en-US" altLang="zh-CN" sz="2400" dirty="0">
                <a:solidFill>
                  <a:schemeClr val="tx2">
                    <a:lumMod val="75000"/>
                    <a:lumOff val="25000"/>
                  </a:schemeClr>
                </a:solidFill>
                <a:latin typeface="汉仪中黑S" panose="00020600040101010101" charset="-122"/>
                <a:ea typeface="汉仪中黑S" panose="00020600040101010101" charset="-122"/>
              </a:rPr>
              <a:t>——</a:t>
            </a:r>
            <a:r>
              <a:rPr lang="zh-CN" altLang="en-US" sz="2400" dirty="0">
                <a:solidFill>
                  <a:schemeClr val="tx2">
                    <a:lumMod val="75000"/>
                    <a:lumOff val="25000"/>
                  </a:schemeClr>
                </a:solidFill>
                <a:latin typeface="汉仪中黑S" panose="00020600040101010101" charset="-122"/>
                <a:ea typeface="汉仪中黑S" panose="00020600040101010101" charset="-122"/>
              </a:rPr>
              <a:t>背景</a:t>
            </a:r>
            <a:endParaRPr lang="zh-CN" altLang="en-US" sz="2400" dirty="0">
              <a:solidFill>
                <a:schemeClr val="tx2">
                  <a:lumMod val="75000"/>
                  <a:lumOff val="25000"/>
                </a:schemeClr>
              </a:solidFill>
              <a:latin typeface="汉仪中黑S" panose="00020600040101010101" charset="-122"/>
              <a:ea typeface="汉仪中黑S" panose="00020600040101010101" charset="-122"/>
            </a:endParaRPr>
          </a:p>
        </p:txBody>
      </p:sp>
      <p:cxnSp>
        <p:nvCxnSpPr>
          <p:cNvPr id="4" name="直接连接符 3"/>
          <p:cNvCxnSpPr/>
          <p:nvPr/>
        </p:nvCxnSpPr>
        <p:spPr>
          <a:xfrm>
            <a:off x="124460" y="79057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995743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37018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06430"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24267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sp>
        <p:nvSpPr>
          <p:cNvPr id="35" name="文本框 34"/>
          <p:cNvSpPr txBox="1"/>
          <p:nvPr/>
        </p:nvSpPr>
        <p:spPr>
          <a:xfrm>
            <a:off x="546100" y="2924175"/>
            <a:ext cx="2646045" cy="810260"/>
          </a:xfrm>
          <a:prstGeom prst="rect">
            <a:avLst/>
          </a:prstGeom>
          <a:noFill/>
          <a:ln w="28575">
            <a:solidFill>
              <a:srgbClr val="324274"/>
            </a:solidFill>
          </a:ln>
        </p:spPr>
        <p:txBody>
          <a:bodyPr wrap="square" rtlCol="0" anchor="t">
            <a:spAutoFit/>
          </a:bodyPr>
          <a:lstStyle/>
          <a:p>
            <a:pPr indent="0" algn="ctr">
              <a:lnSpc>
                <a:spcPct val="130000"/>
              </a:lnSpc>
              <a:spcBef>
                <a:spcPts val="0"/>
              </a:spcBef>
              <a:spcAft>
                <a:spcPts val="0"/>
              </a:spcAft>
              <a:buNone/>
            </a:pPr>
            <a:r>
              <a:rPr lang="zh-CN" altLang="en-US" u="sng">
                <a:solidFill>
                  <a:schemeClr val="tx1">
                    <a:lumMod val="65000"/>
                    <a:lumOff val="35000"/>
                  </a:schemeClr>
                </a:solidFill>
                <a:latin typeface="汉仪君黑-45简" panose="020B0604020202020204" charset="-122"/>
                <a:ea typeface="汉仪君黑-45简" panose="020B0604020202020204" charset="-122"/>
              </a:rPr>
              <a:t>基于语义的学术影响力演化可视分析研究</a:t>
            </a:r>
            <a:endParaRPr lang="zh-CN" altLang="en-US" u="sng">
              <a:solidFill>
                <a:schemeClr val="tx1">
                  <a:lumMod val="65000"/>
                  <a:lumOff val="35000"/>
                </a:schemeClr>
              </a:solidFill>
              <a:latin typeface="汉仪君黑-45简" panose="020B0604020202020204" charset="-122"/>
              <a:ea typeface="汉仪君黑-45简" panose="020B0604020202020204" charset="-122"/>
            </a:endParaRPr>
          </a:p>
        </p:txBody>
      </p:sp>
      <p:sp>
        <p:nvSpPr>
          <p:cNvPr id="26" name="文本框 25"/>
          <p:cNvSpPr txBox="1"/>
          <p:nvPr/>
        </p:nvSpPr>
        <p:spPr>
          <a:xfrm>
            <a:off x="762635" y="2525395"/>
            <a:ext cx="2214880" cy="398780"/>
          </a:xfrm>
          <a:prstGeom prst="rect">
            <a:avLst/>
          </a:prstGeom>
          <a:solidFill>
            <a:srgbClr val="324274"/>
          </a:solidFill>
        </p:spPr>
        <p:txBody>
          <a:bodyPr wrap="none" rtlCol="0">
            <a:spAutoFit/>
          </a:bodyPr>
          <a:lstStyle/>
          <a:p>
            <a:r>
              <a:rPr lang="zh-CN" altLang="en-US" sz="2000">
                <a:solidFill>
                  <a:schemeClr val="bg1"/>
                </a:solidFill>
                <a:latin typeface="汉仪中黑S" panose="00020600040101010101" charset="-122"/>
                <a:ea typeface="汉仪中黑S" panose="00020600040101010101" charset="-122"/>
                <a:sym typeface="+mn-ea"/>
              </a:rPr>
              <a:t>自然科学基金项目</a:t>
            </a:r>
            <a:endParaRPr lang="zh-CN" altLang="en-US" sz="2000">
              <a:solidFill>
                <a:schemeClr val="bg1"/>
              </a:solidFill>
              <a:latin typeface="汉仪中黑S" panose="00020600040101010101" charset="-122"/>
              <a:ea typeface="汉仪中黑S" panose="00020600040101010101" charset="-122"/>
              <a:sym typeface="+mn-ea"/>
            </a:endParaRPr>
          </a:p>
        </p:txBody>
      </p:sp>
      <p:sp>
        <p:nvSpPr>
          <p:cNvPr id="27" name="文本框 26"/>
          <p:cNvSpPr txBox="1"/>
          <p:nvPr/>
        </p:nvSpPr>
        <p:spPr>
          <a:xfrm>
            <a:off x="3565525" y="2924175"/>
            <a:ext cx="2724150" cy="810260"/>
          </a:xfrm>
          <a:prstGeom prst="rect">
            <a:avLst/>
          </a:prstGeom>
          <a:noFill/>
          <a:ln w="28575">
            <a:solidFill>
              <a:srgbClr val="324274"/>
            </a:solidFill>
          </a:ln>
        </p:spPr>
        <p:txBody>
          <a:bodyPr wrap="square" rtlCol="0" anchor="t">
            <a:spAutoFit/>
          </a:bodyPr>
          <a:lstStyle/>
          <a:p>
            <a:pPr lvl="0" algn="ctr">
              <a:lnSpc>
                <a:spcPct val="130000"/>
              </a:lnSpc>
              <a:spcBef>
                <a:spcPts val="0"/>
              </a:spcBef>
              <a:spcAft>
                <a:spcPts val="0"/>
              </a:spcAft>
              <a:buClrTx/>
              <a:buSzTx/>
              <a:buFontTx/>
            </a:pPr>
            <a:r>
              <a:rPr lang="zh-CN" altLang="en-US" u="sng">
                <a:solidFill>
                  <a:schemeClr val="tx1">
                    <a:lumMod val="65000"/>
                    <a:lumOff val="35000"/>
                  </a:schemeClr>
                </a:solidFill>
                <a:latin typeface="汉仪君黑-45简" panose="020B0604020202020204" charset="-122"/>
                <a:ea typeface="汉仪君黑-45简" panose="020B0604020202020204" charset="-122"/>
                <a:sym typeface="+mn-ea"/>
              </a:rPr>
              <a:t>学术知识图谱中的</a:t>
            </a:r>
            <a:endParaRPr lang="zh-CN" altLang="en-US" u="sng">
              <a:solidFill>
                <a:schemeClr val="tx1">
                  <a:lumMod val="65000"/>
                  <a:lumOff val="35000"/>
                </a:schemeClr>
              </a:solidFill>
              <a:latin typeface="汉仪君黑-45简" panose="020B0604020202020204" charset="-122"/>
              <a:ea typeface="汉仪君黑-45简" panose="020B0604020202020204" charset="-122"/>
              <a:sym typeface="+mn-ea"/>
            </a:endParaRPr>
          </a:p>
          <a:p>
            <a:pPr lvl="0" algn="ctr">
              <a:lnSpc>
                <a:spcPct val="130000"/>
              </a:lnSpc>
              <a:spcBef>
                <a:spcPts val="0"/>
              </a:spcBef>
              <a:spcAft>
                <a:spcPts val="0"/>
              </a:spcAft>
              <a:buClrTx/>
              <a:buSzTx/>
              <a:buFontTx/>
            </a:pPr>
            <a:r>
              <a:rPr lang="zh-CN" altLang="en-US" u="sng">
                <a:solidFill>
                  <a:schemeClr val="tx1">
                    <a:lumMod val="65000"/>
                    <a:lumOff val="35000"/>
                  </a:schemeClr>
                </a:solidFill>
                <a:latin typeface="汉仪君黑-45简" panose="020B0604020202020204" charset="-122"/>
                <a:ea typeface="汉仪君黑-45简" panose="020B0604020202020204" charset="-122"/>
                <a:sym typeface="+mn-ea"/>
              </a:rPr>
              <a:t>论文引用语义挖掘</a:t>
            </a:r>
            <a:endParaRPr lang="zh-CN" altLang="en-US" u="sng">
              <a:solidFill>
                <a:schemeClr val="tx1">
                  <a:lumMod val="65000"/>
                  <a:lumOff val="35000"/>
                </a:schemeClr>
              </a:solidFill>
              <a:latin typeface="汉仪君黑-45简" panose="020B0604020202020204" charset="-122"/>
              <a:ea typeface="汉仪君黑-45简" panose="020B0604020202020204" charset="-122"/>
              <a:sym typeface="+mn-ea"/>
            </a:endParaRPr>
          </a:p>
        </p:txBody>
      </p:sp>
      <p:sp>
        <p:nvSpPr>
          <p:cNvPr id="28" name="文本框 27"/>
          <p:cNvSpPr txBox="1"/>
          <p:nvPr/>
        </p:nvSpPr>
        <p:spPr>
          <a:xfrm>
            <a:off x="4074160" y="2525395"/>
            <a:ext cx="1706880" cy="398780"/>
          </a:xfrm>
          <a:prstGeom prst="rect">
            <a:avLst/>
          </a:prstGeom>
          <a:solidFill>
            <a:srgbClr val="324274"/>
          </a:solidFill>
        </p:spPr>
        <p:txBody>
          <a:bodyPr wrap="none" rtlCol="0">
            <a:spAutoFit/>
          </a:bodyPr>
          <a:lstStyle/>
          <a:p>
            <a:pPr lvl="0" algn="l">
              <a:buClrTx/>
              <a:buSzTx/>
              <a:buFontTx/>
            </a:pPr>
            <a:r>
              <a:rPr lang="zh-CN" altLang="en-US" sz="2000">
                <a:solidFill>
                  <a:schemeClr val="bg1"/>
                </a:solidFill>
                <a:latin typeface="汉仪中黑S" panose="00020600040101010101" charset="-122"/>
                <a:ea typeface="汉仪中黑S" panose="00020600040101010101" charset="-122"/>
                <a:sym typeface="+mn-ea"/>
              </a:rPr>
              <a:t>个人毕设项目</a:t>
            </a:r>
            <a:endParaRPr lang="zh-CN" altLang="en-US" sz="2000">
              <a:solidFill>
                <a:schemeClr val="bg1"/>
              </a:solidFill>
              <a:latin typeface="汉仪中黑S" panose="00020600040101010101" charset="-122"/>
              <a:ea typeface="汉仪中黑S" panose="00020600040101010101" charset="-122"/>
              <a:sym typeface="+mn-ea"/>
            </a:endParaRPr>
          </a:p>
        </p:txBody>
      </p:sp>
      <p:graphicFrame>
        <p:nvGraphicFramePr>
          <p:cNvPr id="39" name="表格 38"/>
          <p:cNvGraphicFramePr/>
          <p:nvPr>
            <p:custDataLst>
              <p:tags r:id="rId3"/>
            </p:custDataLst>
          </p:nvPr>
        </p:nvGraphicFramePr>
        <p:xfrm>
          <a:off x="6904355" y="1693545"/>
          <a:ext cx="4992370" cy="4282440"/>
        </p:xfrm>
        <a:graphic>
          <a:graphicData uri="http://schemas.openxmlformats.org/drawingml/2006/table">
            <a:tbl>
              <a:tblPr firstRow="1" bandRow="1">
                <a:tableStyleId>{5940675A-B579-460E-94D1-54222C63F5DA}</a:tableStyleId>
              </a:tblPr>
              <a:tblGrid>
                <a:gridCol w="1419225"/>
                <a:gridCol w="3573145"/>
              </a:tblGrid>
              <a:tr h="41973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引用类别</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作用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531495">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背景</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cap="flat">
                      <a:solidFill>
                        <a:schemeClr val="tx1"/>
                      </a:solidFill>
                      <a:prstDash val="solid"/>
                    </a:lnB>
                    <a:lnTlToBr>
                      <a:noFill/>
                    </a:lnTlToBr>
                    <a:lnBlToTr>
                      <a:noFill/>
                    </a:lnBlToTr>
                    <a:solidFill>
                      <a:schemeClr val="bg1"/>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该文章提供了该领域的有关信息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a:solidFill>
                        <a:schemeClr val="tx1"/>
                      </a:solidFill>
                      <a:prstDash val="solid"/>
                    </a:lnT>
                    <a:lnB w="12700" cap="flat">
                      <a:solidFill>
                        <a:schemeClr val="tx1"/>
                      </a:solidFill>
                      <a:prstDash val="solid"/>
                    </a:lnB>
                    <a:lnTlToBr>
                      <a:noFill/>
                    </a:lnTlToBr>
                    <a:lnBlToTr>
                      <a:noFill/>
                    </a:lnBlToTr>
                    <a:solidFill>
                      <a:schemeClr val="bg1"/>
                    </a:solidFill>
                  </a:tcPr>
                </a:tc>
              </a:tr>
              <a:tr h="765175">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动机</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该文章展示了某个数据集、某个任务目标或某种方法的研究必要性</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31495">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使用</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使用了该文章的方法或数据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779145">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传承改进</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3">
                        <a:lumMod val="20000"/>
                        <a:lumOff val="80000"/>
                      </a:schemeClr>
                    </a:solidFill>
                  </a:tcP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传承被引文章观点，改进其方法或拓展其数据集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3">
                        <a:lumMod val="20000"/>
                        <a:lumOff val="80000"/>
                      </a:schemeClr>
                    </a:solidFill>
                  </a:tcPr>
                </a:tc>
              </a:tr>
              <a:tr h="671195">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对比</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用作相似或反向对比对象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84200">
                <a:tc>
                  <a:txBody>
                    <a:bodyPr/>
                    <a:lstStyle/>
                    <a:p>
                      <a:pPr indent="0" algn="ctr">
                        <a:buNone/>
                      </a:pPr>
                      <a:r>
                        <a:rPr lang="zh-CN" altLang="en-US" sz="1800" b="0">
                          <a:latin typeface="Times New Roman" panose="02020603050405020304" charset="0"/>
                          <a:ea typeface="宋体" panose="02010600030101010101" pitchFamily="2" charset="-122"/>
                          <a:cs typeface="Times New Roman" panose="02020603050405020304" charset="0"/>
                        </a:rPr>
                        <a:t>展望</a:t>
                      </a:r>
                      <a:endParaRPr lang="zh-CN" altLang="en-US" sz="1800" b="0">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该文章揭示了未来可以进行的工作</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a:solidFill>
                        <a:schemeClr val="tx1"/>
                      </a:solidFill>
                      <a:prstDash val="solid"/>
                    </a:lnL>
                    <a:lnR w="12700" cap="flat">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40" name="文本框 39"/>
          <p:cNvSpPr txBox="1"/>
          <p:nvPr/>
        </p:nvSpPr>
        <p:spPr>
          <a:xfrm>
            <a:off x="7997825" y="1356360"/>
            <a:ext cx="2428875" cy="337185"/>
          </a:xfrm>
          <a:prstGeom prst="rect">
            <a:avLst/>
          </a:prstGeom>
          <a:noFill/>
        </p:spPr>
        <p:txBody>
          <a:bodyPr wrap="none" rtlCol="0">
            <a:spAutoFit/>
          </a:bodyPr>
          <a:lstStyle/>
          <a:p>
            <a:r>
              <a:rPr lang="zh-CN" altLang="en-US" sz="1600" b="1">
                <a:latin typeface="黑体" panose="02010609060101010101" charset="-122"/>
                <a:ea typeface="黑体" panose="02010609060101010101" charset="-122"/>
                <a:cs typeface="黑体" panose="02010609060101010101" charset="-122"/>
              </a:rPr>
              <a:t>表</a:t>
            </a:r>
            <a:r>
              <a:rPr lang="en-US" altLang="zh-CN" sz="1600" b="1">
                <a:latin typeface="黑体" panose="02010609060101010101" charset="-122"/>
                <a:ea typeface="黑体" panose="02010609060101010101" charset="-122"/>
                <a:cs typeface="黑体" panose="02010609060101010101" charset="-122"/>
              </a:rPr>
              <a:t>1 </a:t>
            </a:r>
            <a:r>
              <a:rPr lang="zh-CN" altLang="en-US" sz="1600" b="1">
                <a:latin typeface="黑体" panose="02010609060101010101" charset="-122"/>
                <a:ea typeface="黑体" panose="02010609060101010101" charset="-122"/>
                <a:cs typeface="黑体" panose="02010609060101010101" charset="-122"/>
              </a:rPr>
              <a:t>引用目的分类标准</a:t>
            </a:r>
            <a:r>
              <a:rPr lang="en-US" altLang="zh-CN" sz="1600" b="1" baseline="30000">
                <a:solidFill>
                  <a:schemeClr val="tx1"/>
                </a:solidFill>
                <a:uFillTx/>
                <a:latin typeface="黑体" panose="02010609060101010101" charset="-122"/>
                <a:ea typeface="黑体" panose="02010609060101010101" charset="-122"/>
                <a:cs typeface="黑体" panose="02010609060101010101" charset="-122"/>
              </a:rPr>
              <a:t>[1]</a:t>
            </a:r>
            <a:endParaRPr lang="en-US" altLang="zh-CN" sz="1600" b="1" baseline="30000">
              <a:solidFill>
                <a:schemeClr val="tx1"/>
              </a:solidFill>
              <a:uFillTx/>
              <a:latin typeface="黑体" panose="02010609060101010101" charset="-122"/>
              <a:ea typeface="黑体" panose="02010609060101010101" charset="-122"/>
              <a:cs typeface="黑体" panose="02010609060101010101" charset="-122"/>
            </a:endParaRPr>
          </a:p>
        </p:txBody>
      </p:sp>
      <p:sp>
        <p:nvSpPr>
          <p:cNvPr id="41" name="文本框 40"/>
          <p:cNvSpPr txBox="1"/>
          <p:nvPr/>
        </p:nvSpPr>
        <p:spPr>
          <a:xfrm>
            <a:off x="584200" y="6452870"/>
            <a:ext cx="10871835" cy="245110"/>
          </a:xfrm>
          <a:prstGeom prst="rect">
            <a:avLst/>
          </a:prstGeom>
          <a:noFill/>
        </p:spPr>
        <p:txBody>
          <a:bodyPr wrap="none" rtlCol="0" anchor="t">
            <a:spAutoFit/>
          </a:bodyPr>
          <a:lstStyle/>
          <a:p>
            <a:pPr indent="0"/>
            <a:r>
              <a:rPr lang="en-US" sz="1000">
                <a:solidFill>
                  <a:srgbClr val="222222"/>
                </a:solidFill>
                <a:latin typeface="Arial" panose="020B0604020202020204" pitchFamily="34" charset="0"/>
                <a:ea typeface="宋体" panose="02010600030101010101" pitchFamily="2" charset="-122"/>
                <a:sym typeface="+mn-ea"/>
              </a:rPr>
              <a:t>[1]Jurgens D, Kumar S, Hoover R, et al. Measuring the evolution of a scientific field through citation frames[J]. Transactions of the Association for Computational Linguistics, 2018, 6: 391-406.</a:t>
            </a:r>
            <a:endParaRPr lang="en-US" altLang="en-US" sz="1000">
              <a:solidFill>
                <a:srgbClr val="222222"/>
              </a:solidFill>
              <a:latin typeface="Arial" panose="020B0604020202020204" pitchFamily="34" charset="0"/>
              <a:ea typeface="宋体" panose="02010600030101010101" pitchFamily="2" charset="-122"/>
              <a:sym typeface="+mn-ea"/>
            </a:endParaRPr>
          </a:p>
        </p:txBody>
      </p:sp>
      <p:sp>
        <p:nvSpPr>
          <p:cNvPr id="2" name="圆角右箭头 1"/>
          <p:cNvSpPr/>
          <p:nvPr/>
        </p:nvSpPr>
        <p:spPr>
          <a:xfrm rot="2340000">
            <a:off x="3128010" y="2020570"/>
            <a:ext cx="744855" cy="626745"/>
          </a:xfrm>
          <a:prstGeom prst="bentArrow">
            <a:avLst>
              <a:gd name="adj1" fmla="val 25000"/>
              <a:gd name="adj2" fmla="val 25000"/>
              <a:gd name="adj3" fmla="val 25000"/>
              <a:gd name="adj4" fmla="val 77027"/>
            </a:avLst>
          </a:prstGeom>
          <a:solidFill>
            <a:srgbClr val="324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467995" y="4446270"/>
            <a:ext cx="6035675" cy="1504771"/>
          </a:xfrm>
          <a:prstGeom prst="rect">
            <a:avLst/>
          </a:prstGeom>
          <a:noFill/>
          <a:ln w="19050">
            <a:solidFill>
              <a:srgbClr val="324274"/>
            </a:solidFill>
          </a:ln>
        </p:spPr>
        <p:txBody>
          <a:bodyPr wrap="square" rtlCol="0" anchor="t">
            <a:spAutoFit/>
          </a:bodyPr>
          <a:lstStyle/>
          <a:p>
            <a:pPr indent="0" algn="ctr">
              <a:lnSpc>
                <a:spcPct val="130000"/>
              </a:lnSpc>
              <a:spcBef>
                <a:spcPts val="0"/>
              </a:spcBef>
              <a:spcAft>
                <a:spcPts val="0"/>
              </a:spcAft>
              <a:buNone/>
            </a:pPr>
            <a:r>
              <a:rPr lang="zh-CN" altLang="en-US" dirty="0">
                <a:latin typeface="汉仪君黑-45简" panose="020B0604020202020204" charset="-122"/>
                <a:ea typeface="汉仪君黑-45简" panose="020B0604020202020204" charset="-122"/>
                <a:sym typeface="+mn-ea"/>
              </a:rPr>
              <a:t>以在大范围学术引用网络上评估引用重要性为目标构建分类器，将学术论文中出现的所有引用的目的总结为两类（重要类、非重要类）。通过优化数据集、扩充重要类别引用、注入网络结构信息等方式提升分类器性能。</a:t>
            </a:r>
            <a:endParaRPr lang="zh-CN" altLang="en-US" dirty="0">
              <a:latin typeface="汉仪君黑-45简" panose="020B0604020202020204" charset="-122"/>
              <a:ea typeface="汉仪君黑-45简" panose="020B0604020202020204" charset="-122"/>
              <a:sym typeface="+mn-ea"/>
            </a:endParaRPr>
          </a:p>
        </p:txBody>
      </p:sp>
      <p:sp>
        <p:nvSpPr>
          <p:cNvPr id="12" name="椭圆 11"/>
          <p:cNvSpPr/>
          <p:nvPr/>
        </p:nvSpPr>
        <p:spPr>
          <a:xfrm>
            <a:off x="4676775" y="3859530"/>
            <a:ext cx="229870" cy="75565"/>
          </a:xfrm>
          <a:prstGeom prst="ellipse">
            <a:avLst/>
          </a:prstGeom>
          <a:noFill/>
          <a:ln>
            <a:solidFill>
              <a:srgbClr val="32427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59275" y="4014470"/>
            <a:ext cx="374650" cy="128270"/>
          </a:xfrm>
          <a:prstGeom prst="ellipse">
            <a:avLst/>
          </a:prstGeom>
          <a:noFill/>
          <a:ln>
            <a:solidFill>
              <a:srgbClr val="32427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84625" y="4222115"/>
            <a:ext cx="508635" cy="154940"/>
          </a:xfrm>
          <a:prstGeom prst="ellipse">
            <a:avLst/>
          </a:prstGeom>
          <a:noFill/>
          <a:ln>
            <a:solidFill>
              <a:srgbClr val="32427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templates\docerresourceshop\icons\\303b333634323434333bc8cb"/>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725" y="1616075"/>
            <a:ext cx="483235" cy="483235"/>
          </a:xfrm>
          <a:prstGeom prst="rect">
            <a:avLst/>
          </a:prstGeom>
        </p:spPr>
      </p:pic>
      <p:pic>
        <p:nvPicPr>
          <p:cNvPr id="17" name="图片 16" descr="templates\docerresourceshop\icons\\303b333634323434333bc8cb"/>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2165" y="1120140"/>
            <a:ext cx="483235" cy="483235"/>
          </a:xfrm>
          <a:prstGeom prst="rect">
            <a:avLst/>
          </a:prstGeom>
        </p:spPr>
      </p:pic>
      <p:pic>
        <p:nvPicPr>
          <p:cNvPr id="18" name="图片 17" descr="templates\docerresourceshop\icons\\303b333634323434333bc8cb"/>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2165" y="1856105"/>
            <a:ext cx="483235" cy="483235"/>
          </a:xfrm>
          <a:prstGeom prst="rect">
            <a:avLst/>
          </a:prstGeom>
        </p:spPr>
      </p:pic>
      <p:sp>
        <p:nvSpPr>
          <p:cNvPr id="23" name="右箭头 22"/>
          <p:cNvSpPr/>
          <p:nvPr/>
        </p:nvSpPr>
        <p:spPr>
          <a:xfrm rot="19980000">
            <a:off x="1617980" y="1571625"/>
            <a:ext cx="431165" cy="16256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左右箭头 28"/>
          <p:cNvSpPr/>
          <p:nvPr/>
        </p:nvSpPr>
        <p:spPr>
          <a:xfrm rot="1320000">
            <a:off x="1604010" y="1932940"/>
            <a:ext cx="459740" cy="162560"/>
          </a:xfrm>
          <a:prstGeom prst="lef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templates\docerresourceshop\icons\\32313534303232333b32313534303232323bb3a4beedd6bdcec4bcfed6b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5900" y="1483360"/>
            <a:ext cx="534035" cy="534035"/>
          </a:xfrm>
          <a:prstGeom prst="rect">
            <a:avLst/>
          </a:prstGeom>
        </p:spPr>
      </p:pic>
      <p:pic>
        <p:nvPicPr>
          <p:cNvPr id="34" name="图片 33" descr="templates\docerresourceshop\icons\\32313534303232333b32313534303232323bb3a4beedd6bdcec4bcfed6bd"/>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365" y="1482725"/>
            <a:ext cx="534035" cy="534035"/>
          </a:xfrm>
          <a:prstGeom prst="rect">
            <a:avLst/>
          </a:prstGeom>
        </p:spPr>
      </p:pic>
      <p:sp>
        <p:nvSpPr>
          <p:cNvPr id="36" name="右箭头 35"/>
          <p:cNvSpPr/>
          <p:nvPr/>
        </p:nvSpPr>
        <p:spPr>
          <a:xfrm>
            <a:off x="4630420" y="1622425"/>
            <a:ext cx="641985" cy="19431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descr="templates\docerresourceshop\icons\\303b32313538303133393bb5c6c5d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7895" y="1224280"/>
            <a:ext cx="397510" cy="397510"/>
          </a:xfrm>
          <a:prstGeom prst="rect">
            <a:avLst/>
          </a:prstGeom>
        </p:spPr>
      </p:pic>
    </p:spTree>
    <p:custDataLst>
      <p:tags r:id="rId10"/>
    </p:custData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5563870" cy="460375"/>
          </a:xfrm>
          <a:prstGeom prst="rect">
            <a:avLst/>
          </a:prstGeom>
          <a:noFill/>
        </p:spPr>
        <p:txBody>
          <a:bodyPr wrap="squar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引用目的分类</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已有研究存在问题</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79057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graphicFrame>
        <p:nvGraphicFramePr>
          <p:cNvPr id="15" name="表格 14"/>
          <p:cNvGraphicFramePr/>
          <p:nvPr>
            <p:custDataLst>
              <p:tags r:id="rId3"/>
            </p:custDataLst>
          </p:nvPr>
        </p:nvGraphicFramePr>
        <p:xfrm>
          <a:off x="584200" y="4308475"/>
          <a:ext cx="8531225" cy="214439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620395">
                <a:tc>
                  <a:txBody>
                    <a:bodyPr/>
                    <a:lstStyle/>
                    <a:p>
                      <a:pPr>
                        <a:buNone/>
                      </a:pPr>
                      <a:r>
                        <a:rPr lang="en-US" altLang="zh-CN" sz="1600"/>
                        <a:t>            </a:t>
                      </a:r>
                      <a:r>
                        <a:rPr lang="zh-CN" altLang="en-US" sz="1600"/>
                        <a:t>预测类别</a:t>
                      </a:r>
                      <a:endParaRPr lang="zh-CN" altLang="en-US" sz="1600"/>
                    </a:p>
                    <a:p>
                      <a:pPr>
                        <a:buNone/>
                      </a:pPr>
                      <a:r>
                        <a:rPr lang="zh-CN" altLang="en-US" sz="1600"/>
                        <a:t>真实类别</a:t>
                      </a:r>
                      <a:endParaRPr lang="zh-CN" altLang="en-US" sz="1600"/>
                    </a:p>
                  </a:txBody>
                  <a:tcPr>
                    <a:solidFill>
                      <a:schemeClr val="accent1"/>
                    </a:solidFill>
                  </a:tcPr>
                </a:tc>
                <a:tc>
                  <a:txBody>
                    <a:bodyPr/>
                    <a:lstStyle/>
                    <a:p>
                      <a:pPr>
                        <a:buNone/>
                      </a:pPr>
                      <a:r>
                        <a:rPr lang="zh-CN" altLang="en-US" dirty="0"/>
                        <a:t>动机</a:t>
                      </a:r>
                      <a:endParaRPr lang="zh-CN" altLang="en-US" dirty="0"/>
                    </a:p>
                  </a:txBody>
                  <a:tcPr/>
                </a:tc>
                <a:tc>
                  <a:txBody>
                    <a:bodyPr/>
                    <a:lstStyle/>
                    <a:p>
                      <a:pPr>
                        <a:buNone/>
                      </a:pPr>
                      <a:r>
                        <a:rPr lang="zh-CN" altLang="en-US" dirty="0"/>
                        <a:t>使用</a:t>
                      </a:r>
                      <a:endParaRPr lang="zh-CN" altLang="en-US" dirty="0"/>
                    </a:p>
                  </a:txBody>
                  <a:tcPr/>
                </a:tc>
                <a:tc>
                  <a:txBody>
                    <a:bodyPr/>
                    <a:lstStyle/>
                    <a:p>
                      <a:pPr>
                        <a:buNone/>
                      </a:pPr>
                      <a:r>
                        <a:rPr lang="zh-CN" altLang="en-US" dirty="0"/>
                        <a:t>传承改进</a:t>
                      </a:r>
                      <a:endParaRPr lang="zh-CN" altLang="en-US" dirty="0"/>
                    </a:p>
                  </a:txBody>
                  <a:tcPr/>
                </a:tc>
                <a:tc>
                  <a:txBody>
                    <a:bodyPr/>
                    <a:lstStyle/>
                    <a:p>
                      <a:pPr>
                        <a:buNone/>
                      </a:pPr>
                      <a:r>
                        <a:rPr lang="zh-CN" altLang="en-US"/>
                        <a:t>对比</a:t>
                      </a:r>
                      <a:endParaRPr lang="zh-CN" altLang="en-US"/>
                    </a:p>
                  </a:txBody>
                  <a:tcPr/>
                </a:tc>
              </a:tr>
              <a:tr h="381000">
                <a:tc>
                  <a:txBody>
                    <a:bodyPr/>
                    <a:lstStyle/>
                    <a:p>
                      <a:pPr>
                        <a:buNone/>
                      </a:pPr>
                      <a:r>
                        <a:rPr lang="zh-CN" altLang="en-US"/>
                        <a:t>动机</a:t>
                      </a:r>
                      <a:endParaRPr lang="zh-CN" altLang="en-US"/>
                    </a:p>
                  </a:txBody>
                  <a:tcPr/>
                </a:tc>
                <a:tc>
                  <a:txBody>
                    <a:bodyPr/>
                    <a:lstStyle/>
                    <a:p>
                      <a:pPr>
                        <a:buNone/>
                      </a:pPr>
                      <a:r>
                        <a:rPr lang="en-US" altLang="zh-CN">
                          <a:solidFill>
                            <a:schemeClr val="tx1"/>
                          </a:solidFill>
                        </a:rPr>
                        <a:t>1</a:t>
                      </a:r>
                      <a:endParaRPr lang="en-US" altLang="zh-CN">
                        <a:solidFill>
                          <a:schemeClr val="tx1"/>
                        </a:solidFill>
                      </a:endParaRPr>
                    </a:p>
                  </a:txBody>
                  <a:tcPr/>
                </a:tc>
                <a:tc>
                  <a:txBody>
                    <a:bodyPr/>
                    <a:lstStyle/>
                    <a:p>
                      <a:pPr>
                        <a:buNone/>
                      </a:pPr>
                      <a:r>
                        <a:rPr lang="en-US" altLang="zh-CN"/>
                        <a:t>13</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49</a:t>
                      </a:r>
                      <a:endParaRPr lang="en-US" altLang="zh-CN"/>
                    </a:p>
                  </a:txBody>
                  <a:tcPr/>
                </a:tc>
              </a:tr>
              <a:tr h="381000">
                <a:tc>
                  <a:txBody>
                    <a:bodyPr/>
                    <a:lstStyle/>
                    <a:p>
                      <a:pPr>
                        <a:buNone/>
                      </a:pPr>
                      <a:r>
                        <a:rPr lang="zh-CN" altLang="en-US"/>
                        <a:t>使用</a:t>
                      </a:r>
                      <a:endParaRPr lang="zh-CN" altLang="en-US"/>
                    </a:p>
                  </a:txBody>
                  <a:tcPr/>
                </a:tc>
                <a:tc>
                  <a:txBody>
                    <a:bodyPr/>
                    <a:lstStyle/>
                    <a:p>
                      <a:pPr>
                        <a:buNone/>
                      </a:pPr>
                      <a:r>
                        <a:rPr lang="en-US" altLang="zh-CN"/>
                        <a:t>5</a:t>
                      </a:r>
                      <a:endParaRPr lang="en-US" altLang="zh-CN"/>
                    </a:p>
                  </a:txBody>
                  <a:tcPr/>
                </a:tc>
                <a:tc>
                  <a:txBody>
                    <a:bodyPr/>
                    <a:lstStyle/>
                    <a:p>
                      <a:pPr>
                        <a:buNone/>
                      </a:pPr>
                      <a:r>
                        <a:rPr lang="en-US" altLang="zh-CN">
                          <a:solidFill>
                            <a:schemeClr val="tx1"/>
                          </a:solidFill>
                        </a:rPr>
                        <a:t>134</a:t>
                      </a:r>
                      <a:endParaRPr lang="en-US" altLang="zh-CN">
                        <a:solidFill>
                          <a:schemeClr val="tx1"/>
                        </a:solidFill>
                      </a:endParaRPr>
                    </a:p>
                  </a:txBody>
                  <a:tcPr/>
                </a:tc>
                <a:tc>
                  <a:txBody>
                    <a:bodyPr/>
                    <a:lstStyle/>
                    <a:p>
                      <a:pPr>
                        <a:buNone/>
                      </a:pPr>
                      <a:r>
                        <a:rPr lang="en-US" altLang="zh-CN"/>
                        <a:t>0</a:t>
                      </a:r>
                      <a:endParaRPr lang="en-US" altLang="zh-CN"/>
                    </a:p>
                  </a:txBody>
                  <a:tcPr/>
                </a:tc>
                <a:tc>
                  <a:txBody>
                    <a:bodyPr/>
                    <a:lstStyle/>
                    <a:p>
                      <a:pPr>
                        <a:buNone/>
                      </a:pPr>
                      <a:r>
                        <a:rPr lang="en-US" altLang="zh-CN"/>
                        <a:t>103</a:t>
                      </a:r>
                      <a:endParaRPr lang="en-US" altLang="zh-CN"/>
                    </a:p>
                  </a:txBody>
                  <a:tcPr/>
                </a:tc>
              </a:tr>
              <a:tr h="381000">
                <a:tc>
                  <a:txBody>
                    <a:bodyPr/>
                    <a:lstStyle/>
                    <a:p>
                      <a:pPr>
                        <a:buNone/>
                      </a:pPr>
                      <a:r>
                        <a:rPr lang="zh-CN" altLang="en-US"/>
                        <a:t>传承改进</a:t>
                      </a:r>
                      <a:endParaRPr lang="zh-CN" altLang="en-US"/>
                    </a:p>
                  </a:txBody>
                  <a:tcPr/>
                </a:tc>
                <a:tc>
                  <a:txBody>
                    <a:bodyPr/>
                    <a:lstStyle/>
                    <a:p>
                      <a:pPr>
                        <a:buNone/>
                      </a:pPr>
                      <a:r>
                        <a:rPr lang="en-US" altLang="zh-CN"/>
                        <a:t>1</a:t>
                      </a:r>
                      <a:endParaRPr lang="en-US" altLang="zh-CN"/>
                    </a:p>
                  </a:txBody>
                  <a:tcPr/>
                </a:tc>
                <a:tc>
                  <a:txBody>
                    <a:bodyPr/>
                    <a:lstStyle/>
                    <a:p>
                      <a:pPr>
                        <a:buNone/>
                      </a:pPr>
                      <a:r>
                        <a:rPr lang="en-US" altLang="zh-CN"/>
                        <a:t>17</a:t>
                      </a:r>
                      <a:endParaRPr lang="en-US" altLang="zh-CN"/>
                    </a:p>
                  </a:txBody>
                  <a:tcPr/>
                </a:tc>
                <a:tc>
                  <a:txBody>
                    <a:bodyPr/>
                    <a:lstStyle/>
                    <a:p>
                      <a:pPr>
                        <a:buNone/>
                      </a:pPr>
                      <a:r>
                        <a:rPr lang="en-US" altLang="zh-CN">
                          <a:solidFill>
                            <a:srgbClr val="FF0000"/>
                          </a:solidFill>
                        </a:rPr>
                        <a:t>1</a:t>
                      </a:r>
                      <a:endParaRPr lang="en-US" altLang="zh-CN">
                        <a:solidFill>
                          <a:srgbClr val="FF0000"/>
                        </a:solidFill>
                      </a:endParaRPr>
                    </a:p>
                  </a:txBody>
                  <a:tcPr/>
                </a:tc>
                <a:tc>
                  <a:txBody>
                    <a:bodyPr/>
                    <a:lstStyle/>
                    <a:p>
                      <a:pPr>
                        <a:buNone/>
                      </a:pPr>
                      <a:r>
                        <a:rPr lang="en-US" altLang="zh-CN"/>
                        <a:t>25</a:t>
                      </a:r>
                      <a:endParaRPr lang="en-US" altLang="zh-CN"/>
                    </a:p>
                  </a:txBody>
                  <a:tcPr/>
                </a:tc>
              </a:tr>
              <a:tr h="381000">
                <a:tc>
                  <a:txBody>
                    <a:bodyPr/>
                    <a:lstStyle/>
                    <a:p>
                      <a:pPr>
                        <a:buNone/>
                      </a:pPr>
                      <a:r>
                        <a:rPr lang="zh-CN" altLang="en-US"/>
                        <a:t>对比</a:t>
                      </a:r>
                      <a:endParaRPr lang="zh-CN" altLang="en-US"/>
                    </a:p>
                  </a:txBody>
                  <a:tcPr/>
                </a:tc>
                <a:tc>
                  <a:txBody>
                    <a:bodyPr/>
                    <a:lstStyle/>
                    <a:p>
                      <a:pPr>
                        <a:buNone/>
                      </a:pPr>
                      <a:r>
                        <a:rPr lang="en-US" altLang="zh-CN"/>
                        <a:t>12</a:t>
                      </a:r>
                      <a:endParaRPr lang="en-US" altLang="zh-CN"/>
                    </a:p>
                  </a:txBody>
                  <a:tcPr/>
                </a:tc>
                <a:tc>
                  <a:txBody>
                    <a:bodyPr/>
                    <a:lstStyle/>
                    <a:p>
                      <a:pPr>
                        <a:buNone/>
                      </a:pPr>
                      <a:r>
                        <a:rPr lang="en-US" altLang="zh-CN"/>
                        <a:t>80</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dirty="0">
                          <a:solidFill>
                            <a:schemeClr val="tx1"/>
                          </a:solidFill>
                        </a:rPr>
                        <a:t>231</a:t>
                      </a:r>
                      <a:endParaRPr lang="en-US" altLang="zh-CN" dirty="0">
                        <a:solidFill>
                          <a:schemeClr val="tx1"/>
                        </a:solidFill>
                      </a:endParaRPr>
                    </a:p>
                  </a:txBody>
                  <a:tcPr/>
                </a:tc>
              </a:tr>
            </a:tbl>
          </a:graphicData>
        </a:graphic>
      </p:graphicFrame>
      <p:sp>
        <p:nvSpPr>
          <p:cNvPr id="17" name="文本框 16"/>
          <p:cNvSpPr txBox="1"/>
          <p:nvPr/>
        </p:nvSpPr>
        <p:spPr>
          <a:xfrm>
            <a:off x="3402330" y="6405245"/>
            <a:ext cx="2895600" cy="368300"/>
          </a:xfrm>
          <a:prstGeom prst="rect">
            <a:avLst/>
          </a:prstGeom>
          <a:noFill/>
        </p:spPr>
        <p:txBody>
          <a:bodyPr wrap="square" rtlCol="0">
            <a:spAutoFit/>
          </a:bodyPr>
          <a:lstStyle/>
          <a:p>
            <a:pPr algn="ctr"/>
            <a:r>
              <a:rPr lang="zh-CN" altLang="en-US"/>
              <a:t>表</a:t>
            </a:r>
            <a:r>
              <a:rPr lang="en-US" altLang="zh-CN"/>
              <a:t>2 </a:t>
            </a:r>
            <a:r>
              <a:rPr lang="zh-CN" altLang="en-US"/>
              <a:t>分类器复现分类结果</a:t>
            </a:r>
            <a:endParaRPr lang="zh-CN" altLang="en-US"/>
          </a:p>
        </p:txBody>
      </p:sp>
      <p:sp>
        <p:nvSpPr>
          <p:cNvPr id="25" name="文本框 24"/>
          <p:cNvSpPr txBox="1"/>
          <p:nvPr/>
        </p:nvSpPr>
        <p:spPr>
          <a:xfrm>
            <a:off x="9565005" y="4509135"/>
            <a:ext cx="2194560" cy="1198880"/>
          </a:xfrm>
          <a:prstGeom prst="rect">
            <a:avLst/>
          </a:prstGeom>
          <a:noFill/>
          <a:ln w="28575" cmpd="sng">
            <a:solidFill>
              <a:schemeClr val="accent5"/>
            </a:solidFill>
            <a:prstDash val="solid"/>
          </a:ln>
        </p:spPr>
        <p:txBody>
          <a:bodyPr wrap="square" rtlCol="0">
            <a:spAutoFit/>
          </a:bodyPr>
          <a:lstStyle/>
          <a:p>
            <a:r>
              <a:rPr lang="zh-CN" altLang="en-US"/>
              <a:t>问题：</a:t>
            </a:r>
            <a:endParaRPr lang="zh-CN" altLang="en-US"/>
          </a:p>
          <a:p>
            <a:r>
              <a:rPr lang="zh-CN" altLang="en-US"/>
              <a:t>针对这些存在的问题，如何优化引用目的分类结果？</a:t>
            </a:r>
            <a:endParaRPr lang="zh-CN" altLang="en-US"/>
          </a:p>
        </p:txBody>
      </p:sp>
      <p:grpSp>
        <p:nvGrpSpPr>
          <p:cNvPr id="32" name="组合 31"/>
          <p:cNvGrpSpPr/>
          <p:nvPr/>
        </p:nvGrpSpPr>
        <p:grpSpPr>
          <a:xfrm>
            <a:off x="519430" y="1066800"/>
            <a:ext cx="6218555" cy="2546350"/>
            <a:chOff x="818" y="1680"/>
            <a:chExt cx="9793" cy="4010"/>
          </a:xfrm>
        </p:grpSpPr>
        <p:pic>
          <p:nvPicPr>
            <p:cNvPr id="20" name="图片 19"/>
            <p:cNvPicPr>
              <a:picLocks noChangeAspect="1"/>
            </p:cNvPicPr>
            <p:nvPr/>
          </p:nvPicPr>
          <p:blipFill>
            <a:blip r:embed="rId4"/>
            <a:stretch>
              <a:fillRect/>
            </a:stretch>
          </p:blipFill>
          <p:spPr>
            <a:xfrm>
              <a:off x="920" y="1680"/>
              <a:ext cx="6196" cy="3394"/>
            </a:xfrm>
            <a:prstGeom prst="rect">
              <a:avLst/>
            </a:prstGeom>
            <a:ln>
              <a:solidFill>
                <a:schemeClr val="tx1"/>
              </a:solidFill>
            </a:ln>
          </p:spPr>
        </p:pic>
        <p:sp>
          <p:nvSpPr>
            <p:cNvPr id="21" name="文本框 20"/>
            <p:cNvSpPr txBox="1"/>
            <p:nvPr/>
          </p:nvSpPr>
          <p:spPr>
            <a:xfrm>
              <a:off x="818" y="5110"/>
              <a:ext cx="6400" cy="580"/>
            </a:xfrm>
            <a:prstGeom prst="rect">
              <a:avLst/>
            </a:prstGeom>
            <a:noFill/>
          </p:spPr>
          <p:txBody>
            <a:bodyPr wrap="square" rtlCol="0">
              <a:spAutoFit/>
            </a:bodyPr>
            <a:lstStyle/>
            <a:p>
              <a:pPr algn="ctr"/>
              <a:r>
                <a:rPr lang="zh-CN" altLang="en-US"/>
                <a:t>图</a:t>
              </a:r>
              <a:r>
                <a:rPr lang="en-US" altLang="zh-CN"/>
                <a:t>1 </a:t>
              </a:r>
              <a:r>
                <a:rPr lang="zh-CN" altLang="en-US"/>
                <a:t>引用类别数据量</a:t>
              </a:r>
              <a:endParaRPr lang="zh-CN" altLang="en-US"/>
            </a:p>
          </p:txBody>
        </p:sp>
        <p:cxnSp>
          <p:nvCxnSpPr>
            <p:cNvPr id="22" name="直接连接符 21"/>
            <p:cNvCxnSpPr/>
            <p:nvPr/>
          </p:nvCxnSpPr>
          <p:spPr>
            <a:xfrm>
              <a:off x="1056" y="4463"/>
              <a:ext cx="56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下箭头 22"/>
            <p:cNvSpPr/>
            <p:nvPr/>
          </p:nvSpPr>
          <p:spPr>
            <a:xfrm>
              <a:off x="7293" y="2317"/>
              <a:ext cx="347" cy="2627"/>
            </a:xfrm>
            <a:prstGeom prst="downArrow">
              <a:avLst>
                <a:gd name="adj1" fmla="val 3256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51" y="3341"/>
              <a:ext cx="3760" cy="1018"/>
            </a:xfrm>
            <a:prstGeom prst="rect">
              <a:avLst/>
            </a:prstGeom>
            <a:noFill/>
          </p:spPr>
          <p:txBody>
            <a:bodyPr wrap="square" rtlCol="0">
              <a:spAutoFit/>
            </a:bodyPr>
            <a:lstStyle/>
            <a:p>
              <a:pPr algn="ctr"/>
              <a:r>
                <a:rPr lang="zh-CN" altLang="en-US" dirty="0">
                  <a:solidFill>
                    <a:srgbClr val="FF0000"/>
                  </a:solidFill>
                </a:rPr>
                <a:t>类别间样本</a:t>
              </a:r>
              <a:endParaRPr lang="en-US" altLang="zh-CN" dirty="0">
                <a:solidFill>
                  <a:srgbClr val="FF0000"/>
                </a:solidFill>
              </a:endParaRPr>
            </a:p>
            <a:p>
              <a:pPr algn="ctr"/>
              <a:r>
                <a:rPr lang="zh-CN" altLang="en-US" dirty="0">
                  <a:solidFill>
                    <a:srgbClr val="FF0000"/>
                  </a:solidFill>
                </a:rPr>
                <a:t>数量不均衡</a:t>
              </a:r>
              <a:endParaRPr lang="zh-CN" altLang="en-US" dirty="0">
                <a:solidFill>
                  <a:srgbClr val="FF0000"/>
                </a:solidFill>
              </a:endParaRPr>
            </a:p>
          </p:txBody>
        </p:sp>
      </p:grpSp>
      <p:sp>
        <p:nvSpPr>
          <p:cNvPr id="29" name="文本框 28"/>
          <p:cNvSpPr txBox="1"/>
          <p:nvPr/>
        </p:nvSpPr>
        <p:spPr>
          <a:xfrm>
            <a:off x="9796145" y="1846580"/>
            <a:ext cx="1602105" cy="706755"/>
          </a:xfrm>
          <a:prstGeom prst="rect">
            <a:avLst/>
          </a:prstGeom>
          <a:noFill/>
        </p:spPr>
        <p:txBody>
          <a:bodyPr wrap="square" rtlCol="0">
            <a:noAutofit/>
          </a:bodyPr>
          <a:lstStyle/>
          <a:p>
            <a:pPr algn="ctr"/>
            <a:r>
              <a:rPr lang="zh-CN" altLang="en-US">
                <a:solidFill>
                  <a:schemeClr val="tx1"/>
                </a:solidFill>
              </a:rPr>
              <a:t>②</a:t>
            </a:r>
            <a:endParaRPr lang="zh-CN" altLang="en-US">
              <a:solidFill>
                <a:schemeClr val="tx1"/>
              </a:solidFill>
            </a:endParaRPr>
          </a:p>
          <a:p>
            <a:pPr algn="ctr"/>
            <a:r>
              <a:rPr lang="zh-CN" altLang="en-US">
                <a:solidFill>
                  <a:srgbClr val="FF0000"/>
                </a:solidFill>
              </a:rPr>
              <a:t>分类标准多</a:t>
            </a:r>
            <a:endParaRPr lang="zh-CN" altLang="en-US">
              <a:solidFill>
                <a:srgbClr val="FF0000"/>
              </a:solidFill>
            </a:endParaRPr>
          </a:p>
        </p:txBody>
      </p:sp>
      <p:sp>
        <p:nvSpPr>
          <p:cNvPr id="30" name="圆角矩形 29"/>
          <p:cNvSpPr/>
          <p:nvPr/>
        </p:nvSpPr>
        <p:spPr>
          <a:xfrm>
            <a:off x="297180" y="955040"/>
            <a:ext cx="6068695" cy="2784475"/>
          </a:xfrm>
          <a:prstGeom prst="roundRect">
            <a:avLst>
              <a:gd name="adj" fmla="val 8417"/>
            </a:avLst>
          </a:pr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6737985" y="1089660"/>
            <a:ext cx="3058160" cy="2556510"/>
            <a:chOff x="10697" y="1933"/>
            <a:chExt cx="4816" cy="4026"/>
          </a:xfrm>
        </p:grpSpPr>
        <p:pic>
          <p:nvPicPr>
            <p:cNvPr id="28" name="图片 27"/>
            <p:cNvPicPr>
              <a:picLocks noChangeAspect="1"/>
            </p:cNvPicPr>
            <p:nvPr/>
          </p:nvPicPr>
          <p:blipFill>
            <a:blip r:embed="rId4"/>
            <a:srcRect r="22902"/>
            <a:stretch>
              <a:fillRect/>
            </a:stretch>
          </p:blipFill>
          <p:spPr>
            <a:xfrm>
              <a:off x="10697" y="1933"/>
              <a:ext cx="4024" cy="3394"/>
            </a:xfrm>
            <a:prstGeom prst="rect">
              <a:avLst/>
            </a:prstGeom>
            <a:ln w="25400" cmpd="sng">
              <a:solidFill>
                <a:srgbClr val="00B050"/>
              </a:solidFill>
              <a:prstDash val="solid"/>
            </a:ln>
          </p:spPr>
        </p:pic>
        <p:pic>
          <p:nvPicPr>
            <p:cNvPr id="33" name="内容占位符 3"/>
            <p:cNvPicPr>
              <a:picLocks noChangeAspect="1"/>
            </p:cNvPicPr>
            <p:nvPr>
              <p:custDataLst>
                <p:tags r:id="rId5"/>
              </p:custDataLst>
            </p:nvPr>
          </p:nvPicPr>
          <p:blipFill>
            <a:blip r:embed="rId6"/>
            <a:stretch>
              <a:fillRect/>
            </a:stretch>
          </p:blipFill>
          <p:spPr>
            <a:xfrm>
              <a:off x="11513" y="2142"/>
              <a:ext cx="3591" cy="3512"/>
            </a:xfrm>
            <a:prstGeom prst="rect">
              <a:avLst/>
            </a:prstGeom>
            <a:ln w="25400" cmpd="sng">
              <a:solidFill>
                <a:schemeClr val="accent4"/>
              </a:solidFill>
              <a:prstDash val="solid"/>
            </a:ln>
          </p:spPr>
        </p:pic>
        <p:pic>
          <p:nvPicPr>
            <p:cNvPr id="27" name="图片 26"/>
            <p:cNvPicPr>
              <a:picLocks noChangeAspect="1"/>
            </p:cNvPicPr>
            <p:nvPr/>
          </p:nvPicPr>
          <p:blipFill>
            <a:blip r:embed="rId7"/>
            <a:stretch>
              <a:fillRect/>
            </a:stretch>
          </p:blipFill>
          <p:spPr>
            <a:xfrm>
              <a:off x="12290" y="2474"/>
              <a:ext cx="3223" cy="3485"/>
            </a:xfrm>
            <a:prstGeom prst="rect">
              <a:avLst/>
            </a:prstGeom>
            <a:ln w="25400" cmpd="sng">
              <a:solidFill>
                <a:srgbClr val="0070C0"/>
              </a:solidFill>
              <a:prstDash val="solid"/>
            </a:ln>
          </p:spPr>
        </p:pic>
      </p:grpSp>
      <p:sp>
        <p:nvSpPr>
          <p:cNvPr id="34" name="圆角矩形 33"/>
          <p:cNvSpPr/>
          <p:nvPr/>
        </p:nvSpPr>
        <p:spPr>
          <a:xfrm>
            <a:off x="6549390" y="955040"/>
            <a:ext cx="5009515" cy="2784475"/>
          </a:xfrm>
          <a:prstGeom prst="roundRect">
            <a:avLst>
              <a:gd name="adj" fmla="val 8417"/>
            </a:avLst>
          </a:pr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312410" y="1846580"/>
            <a:ext cx="467995" cy="368300"/>
          </a:xfrm>
          <a:prstGeom prst="rect">
            <a:avLst/>
          </a:prstGeom>
          <a:noFill/>
        </p:spPr>
        <p:txBody>
          <a:bodyPr wrap="square" rtlCol="0">
            <a:spAutoFit/>
          </a:bodyPr>
          <a:lstStyle/>
          <a:p>
            <a:r>
              <a:rPr lang="zh-CN" altLang="en-US"/>
              <a:t>①</a:t>
            </a:r>
            <a:endParaRPr lang="zh-CN" altLang="en-US"/>
          </a:p>
        </p:txBody>
      </p:sp>
      <p:sp>
        <p:nvSpPr>
          <p:cNvPr id="3" name="圆角矩形 2"/>
          <p:cNvSpPr/>
          <p:nvPr/>
        </p:nvSpPr>
        <p:spPr>
          <a:xfrm>
            <a:off x="297180" y="3820795"/>
            <a:ext cx="9080500" cy="2959735"/>
          </a:xfrm>
          <a:prstGeom prst="roundRect">
            <a:avLst>
              <a:gd name="adj" fmla="val 8417"/>
            </a:avLst>
          </a:pr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4200" y="3903980"/>
            <a:ext cx="8530590" cy="381635"/>
          </a:xfrm>
          <a:prstGeom prst="rect">
            <a:avLst/>
          </a:prstGeom>
          <a:noFill/>
        </p:spPr>
        <p:txBody>
          <a:bodyPr wrap="square" rtlCol="0">
            <a:noAutofit/>
          </a:bodyPr>
          <a:lstStyle/>
          <a:p>
            <a:pPr algn="ctr"/>
            <a:r>
              <a:rPr lang="zh-CN" altLang="en-US">
                <a:solidFill>
                  <a:schemeClr val="tx1"/>
                </a:solidFill>
              </a:rPr>
              <a:t>③</a:t>
            </a:r>
            <a:r>
              <a:rPr lang="en-US" altLang="zh-CN">
                <a:solidFill>
                  <a:schemeClr val="tx1"/>
                </a:solidFill>
              </a:rPr>
              <a:t>  </a:t>
            </a:r>
            <a:r>
              <a:rPr lang="zh-CN" altLang="en-US">
                <a:solidFill>
                  <a:srgbClr val="FF0000"/>
                </a:solidFill>
              </a:rPr>
              <a:t>不同类间分类性能差距大</a:t>
            </a:r>
            <a:endParaRPr lang="zh-CN" altLang="en-US">
              <a:solidFill>
                <a:srgbClr val="FF0000"/>
              </a:solidFill>
            </a:endParaRPr>
          </a:p>
        </p:txBody>
      </p:sp>
    </p:spTree>
    <p:custDataLst>
      <p:tags r:id="rId8"/>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708660" y="330835"/>
            <a:ext cx="5563870" cy="460375"/>
          </a:xfrm>
          <a:prstGeom prst="rect">
            <a:avLst/>
          </a:prstGeom>
          <a:noFill/>
        </p:spPr>
        <p:txBody>
          <a:bodyPr wrap="squar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引用目的分类</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研究思路</a:t>
            </a:r>
            <a:endParaRPr lang="zh-CN" altLang="en-US" sz="2400">
              <a:solidFill>
                <a:schemeClr val="tx2">
                  <a:lumMod val="75000"/>
                  <a:lumOff val="25000"/>
                </a:schemeClr>
              </a:solidFill>
              <a:latin typeface="汉仪中黑S" panose="00020600040101010101" charset="-122"/>
              <a:ea typeface="汉仪中黑S" panose="00020600040101010101" charset="-122"/>
            </a:endParaRPr>
          </a:p>
        </p:txBody>
      </p:sp>
      <p:cxnSp>
        <p:nvCxnSpPr>
          <p:cNvPr id="4" name="直接连接符 3"/>
          <p:cNvCxnSpPr/>
          <p:nvPr/>
        </p:nvCxnSpPr>
        <p:spPr>
          <a:xfrm>
            <a:off x="124460" y="79057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995743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37018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06430"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242675" y="52197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sp>
        <p:nvSpPr>
          <p:cNvPr id="9" name="右箭头 8"/>
          <p:cNvSpPr/>
          <p:nvPr/>
        </p:nvSpPr>
        <p:spPr>
          <a:xfrm>
            <a:off x="3832225" y="2007870"/>
            <a:ext cx="7409815" cy="892810"/>
          </a:xfrm>
          <a:prstGeom prst="rightArrow">
            <a:avLst>
              <a:gd name="adj1" fmla="val 67889"/>
              <a:gd name="adj2"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272915" y="2282190"/>
            <a:ext cx="344805" cy="34480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061200" y="2282190"/>
            <a:ext cx="344805" cy="34480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726295" y="2282190"/>
            <a:ext cx="344805" cy="34480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894455" y="3056890"/>
            <a:ext cx="2540000" cy="3432810"/>
            <a:chOff x="6133" y="4814"/>
            <a:chExt cx="4000" cy="5406"/>
          </a:xfrm>
        </p:grpSpPr>
        <p:sp>
          <p:nvSpPr>
            <p:cNvPr id="15" name="文本框 14"/>
            <p:cNvSpPr txBox="1"/>
            <p:nvPr/>
          </p:nvSpPr>
          <p:spPr>
            <a:xfrm>
              <a:off x="6500" y="4814"/>
              <a:ext cx="2688" cy="628"/>
            </a:xfrm>
            <a:prstGeom prst="rect">
              <a:avLst/>
            </a:prstGeom>
            <a:noFill/>
          </p:spPr>
          <p:txBody>
            <a:bodyPr wrap="none" rtlCol="0">
              <a:spAutoFit/>
            </a:bodyPr>
            <a:lstStyle/>
            <a:p>
              <a:pPr algn="l"/>
              <a:r>
                <a:rPr lang="zh-CN" altLang="en-US" sz="2000" dirty="0">
                  <a:solidFill>
                    <a:schemeClr val="tx2">
                      <a:lumMod val="75000"/>
                      <a:lumOff val="25000"/>
                    </a:schemeClr>
                  </a:solidFill>
                  <a:latin typeface="汉仪中黑S" panose="00020600040101010101" charset="-122"/>
                  <a:ea typeface="汉仪中黑S" panose="00020600040101010101" charset="-122"/>
                  <a:sym typeface="+mn-ea"/>
                </a:rPr>
                <a:t>拓宽数据来源</a:t>
              </a:r>
              <a:endParaRPr lang="zh-CN" altLang="en-US" sz="2000" dirty="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35" name="文本框 34"/>
            <p:cNvSpPr txBox="1"/>
            <p:nvPr/>
          </p:nvSpPr>
          <p:spPr>
            <a:xfrm>
              <a:off x="6133" y="5545"/>
              <a:ext cx="4000" cy="4675"/>
            </a:xfrm>
            <a:prstGeom prst="rect">
              <a:avLst/>
            </a:prstGeom>
            <a:noFill/>
          </p:spPr>
          <p:txBody>
            <a:bodyPr wrap="square" rtlCol="0" anchor="t">
              <a:spAutoFit/>
            </a:bodyPr>
            <a:lstStyle/>
            <a:p>
              <a:pPr indent="0" algn="l">
                <a:lnSpc>
                  <a:spcPct val="130000"/>
                </a:lnSpc>
                <a:spcBef>
                  <a:spcPts val="0"/>
                </a:spcBef>
                <a:spcAft>
                  <a:spcPts val="0"/>
                </a:spcAft>
                <a:buNone/>
              </a:pPr>
              <a:r>
                <a:rPr lang="en-US" altLang="zh-CN" dirty="0">
                  <a:solidFill>
                    <a:schemeClr val="tx1">
                      <a:lumMod val="65000"/>
                      <a:lumOff val="35000"/>
                    </a:schemeClr>
                  </a:solidFill>
                  <a:latin typeface="汉仪君黑-45简" panose="020B0604020202020204" charset="-122"/>
                  <a:ea typeface="汉仪君黑-45简" panose="020B0604020202020204" charset="-122"/>
                </a:rPr>
                <a:t>1. </a:t>
              </a:r>
              <a:r>
                <a:rPr lang="zh-CN" altLang="en-US" b="1" u="sng" dirty="0">
                  <a:solidFill>
                    <a:schemeClr val="tx1">
                      <a:lumMod val="65000"/>
                      <a:lumOff val="35000"/>
                    </a:schemeClr>
                  </a:solidFill>
                  <a:latin typeface="汉仪君黑-45简" panose="020B0604020202020204" charset="-122"/>
                  <a:ea typeface="汉仪君黑-45简" panose="020B0604020202020204" charset="-122"/>
                </a:rPr>
                <a:t>数据集对齐</a:t>
              </a:r>
              <a:endParaRPr lang="en-US" altLang="zh-CN" dirty="0">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dirty="0">
                  <a:solidFill>
                    <a:schemeClr val="tx1">
                      <a:lumMod val="65000"/>
                      <a:lumOff val="35000"/>
                    </a:schemeClr>
                  </a:solidFill>
                  <a:latin typeface="汉仪君黑-45简" panose="020B0604020202020204" charset="-122"/>
                  <a:ea typeface="汉仪君黑-45简" panose="020B0604020202020204" charset="-122"/>
                </a:rPr>
                <a:t>使用微软学术知识图谱中的论文信息对已有开源数据集进行匹配对齐</a:t>
              </a:r>
              <a:endParaRPr lang="zh-CN" altLang="en-US" dirty="0">
                <a:solidFill>
                  <a:schemeClr val="bg1"/>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en-US" altLang="zh-CN" dirty="0">
                  <a:solidFill>
                    <a:schemeClr val="tx1">
                      <a:lumMod val="65000"/>
                      <a:lumOff val="35000"/>
                    </a:schemeClr>
                  </a:solidFill>
                  <a:latin typeface="汉仪君黑-45简" panose="020B0604020202020204" charset="-122"/>
                  <a:ea typeface="汉仪君黑-45简" panose="020B0604020202020204" charset="-122"/>
                </a:rPr>
                <a:t>2. </a:t>
              </a:r>
              <a:r>
                <a:rPr lang="zh-CN" altLang="en-US" b="1" u="sng" dirty="0">
                  <a:solidFill>
                    <a:schemeClr val="tx1">
                      <a:lumMod val="65000"/>
                      <a:lumOff val="35000"/>
                    </a:schemeClr>
                  </a:solidFill>
                  <a:latin typeface="汉仪君黑-45简" panose="020B0604020202020204" charset="-122"/>
                  <a:ea typeface="汉仪君黑-45简" panose="020B0604020202020204" charset="-122"/>
                </a:rPr>
                <a:t>重要类别引用扩充</a:t>
              </a:r>
              <a:endParaRPr lang="en-US" altLang="zh-CN" dirty="0">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dirty="0">
                  <a:solidFill>
                    <a:schemeClr val="tx1">
                      <a:lumMod val="65000"/>
                      <a:lumOff val="35000"/>
                    </a:schemeClr>
                  </a:solidFill>
                  <a:latin typeface="汉仪君黑-45简" panose="020B0604020202020204" charset="-122"/>
                  <a:ea typeface="汉仪君黑-45简" panose="020B0604020202020204" charset="-122"/>
                </a:rPr>
                <a:t>通过标签映射、人工标注方法扩充重要类别引用数据</a:t>
              </a:r>
              <a:endParaRPr lang="zh-CN" altLang="en-US" dirty="0">
                <a:solidFill>
                  <a:schemeClr val="tx1">
                    <a:lumMod val="65000"/>
                    <a:lumOff val="35000"/>
                  </a:schemeClr>
                </a:solidFill>
                <a:latin typeface="汉仪君黑-45简" panose="020B0604020202020204" charset="-122"/>
                <a:ea typeface="汉仪君黑-45简" panose="020B0604020202020204" charset="-122"/>
              </a:endParaRPr>
            </a:p>
          </p:txBody>
        </p:sp>
      </p:grpSp>
      <p:grpSp>
        <p:nvGrpSpPr>
          <p:cNvPr id="11" name="组合 10"/>
          <p:cNvGrpSpPr/>
          <p:nvPr/>
        </p:nvGrpSpPr>
        <p:grpSpPr>
          <a:xfrm>
            <a:off x="6434455" y="3070225"/>
            <a:ext cx="2661920" cy="3419475"/>
            <a:chOff x="10133" y="4835"/>
            <a:chExt cx="4192" cy="5385"/>
          </a:xfrm>
        </p:grpSpPr>
        <p:sp>
          <p:nvSpPr>
            <p:cNvPr id="16" name="文本框 15"/>
            <p:cNvSpPr txBox="1"/>
            <p:nvPr/>
          </p:nvSpPr>
          <p:spPr>
            <a:xfrm>
              <a:off x="10512" y="4835"/>
              <a:ext cx="2714" cy="630"/>
            </a:xfrm>
            <a:prstGeom prst="rect">
              <a:avLst/>
            </a:prstGeom>
            <a:noFill/>
          </p:spPr>
          <p:txBody>
            <a:bodyPr wrap="none" rtlCol="0">
              <a:spAutoFit/>
            </a:bodyPr>
            <a:lstStyle/>
            <a:p>
              <a:pPr algn="l"/>
              <a:r>
                <a:rPr lang="zh-CN" altLang="en-US" sz="2000" dirty="0">
                  <a:solidFill>
                    <a:schemeClr val="tx2">
                      <a:lumMod val="75000"/>
                      <a:lumOff val="25000"/>
                    </a:schemeClr>
                  </a:solidFill>
                  <a:latin typeface="汉仪中黑S" panose="00020600040101010101" charset="-122"/>
                  <a:ea typeface="汉仪中黑S" panose="00020600040101010101" charset="-122"/>
                  <a:sym typeface="+mn-ea"/>
                </a:rPr>
                <a:t>更新特征集合</a:t>
              </a:r>
              <a:endParaRPr lang="zh-CN" altLang="en-US" sz="2000" dirty="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17" name="文本框 16"/>
            <p:cNvSpPr txBox="1"/>
            <p:nvPr/>
          </p:nvSpPr>
          <p:spPr>
            <a:xfrm>
              <a:off x="10133" y="5545"/>
              <a:ext cx="4192" cy="4675"/>
            </a:xfrm>
            <a:prstGeom prst="rect">
              <a:avLst/>
            </a:prstGeom>
            <a:noFill/>
          </p:spPr>
          <p:txBody>
            <a:bodyPr wrap="square" rtlCol="0" anchor="t">
              <a:spAutoFit/>
            </a:bodyPr>
            <a:lstStyle/>
            <a:p>
              <a:pPr indent="0" algn="l">
                <a:lnSpc>
                  <a:spcPct val="130000"/>
                </a:lnSpc>
                <a:spcBef>
                  <a:spcPts val="0"/>
                </a:spcBef>
                <a:spcAft>
                  <a:spcPts val="0"/>
                </a:spcAft>
                <a:buNone/>
              </a:pPr>
              <a:r>
                <a:rPr lang="en-US" altLang="zh-CN">
                  <a:solidFill>
                    <a:schemeClr val="tx1">
                      <a:lumMod val="65000"/>
                      <a:lumOff val="35000"/>
                    </a:schemeClr>
                  </a:solidFill>
                  <a:latin typeface="汉仪君黑-45简" panose="020B0604020202020204" charset="-122"/>
                  <a:ea typeface="汉仪君黑-45简" panose="020B0604020202020204" charset="-122"/>
                </a:rPr>
                <a:t>1. </a:t>
              </a:r>
              <a:r>
                <a:rPr lang="zh-CN" altLang="en-US" b="1" u="sng">
                  <a:solidFill>
                    <a:schemeClr val="tx1">
                      <a:lumMod val="65000"/>
                      <a:lumOff val="35000"/>
                    </a:schemeClr>
                  </a:solidFill>
                  <a:latin typeface="汉仪君黑-45简" panose="020B0604020202020204" charset="-122"/>
                  <a:ea typeface="汉仪君黑-45简" panose="020B0604020202020204" charset="-122"/>
                </a:rPr>
                <a:t>前人特征删改</a:t>
              </a:r>
              <a:endParaRPr lang="zh-CN" altLang="en-US">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rPr>
                <a:t>基于特征相关性重要性分析删改特征，例如话题模型</a:t>
              </a:r>
              <a:r>
                <a:rPr lang="en-US" altLang="zh-CN">
                  <a:solidFill>
                    <a:schemeClr val="tx1">
                      <a:lumMod val="65000"/>
                      <a:lumOff val="35000"/>
                    </a:schemeClr>
                  </a:solidFill>
                  <a:latin typeface="汉仪君黑-45简" panose="020B0604020202020204" charset="-122"/>
                  <a:ea typeface="汉仪君黑-45简" panose="020B0604020202020204" charset="-122"/>
                </a:rPr>
                <a:t>-&gt;</a:t>
              </a:r>
              <a:r>
                <a:rPr lang="zh-CN" altLang="en-US">
                  <a:solidFill>
                    <a:schemeClr val="tx1">
                      <a:lumMod val="65000"/>
                      <a:lumOff val="35000"/>
                    </a:schemeClr>
                  </a:solidFill>
                  <a:latin typeface="汉仪君黑-45简" panose="020B0604020202020204" charset="-122"/>
                  <a:ea typeface="汉仪君黑-45简" panose="020B0604020202020204" charset="-122"/>
                </a:rPr>
                <a:t>摘要相似性</a:t>
              </a:r>
              <a:endParaRPr lang="zh-CN" altLang="en-US">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en-US" altLang="zh-CN">
                  <a:solidFill>
                    <a:schemeClr val="tx1">
                      <a:lumMod val="65000"/>
                      <a:lumOff val="35000"/>
                    </a:schemeClr>
                  </a:solidFill>
                  <a:latin typeface="汉仪君黑-45简" panose="020B0604020202020204" charset="-122"/>
                  <a:ea typeface="汉仪君黑-45简" panose="020B0604020202020204" charset="-122"/>
                </a:rPr>
                <a:t>2. </a:t>
              </a:r>
              <a:r>
                <a:rPr lang="zh-CN" altLang="en-US" b="1" u="sng">
                  <a:solidFill>
                    <a:schemeClr val="tx1">
                      <a:lumMod val="65000"/>
                      <a:lumOff val="35000"/>
                    </a:schemeClr>
                  </a:solidFill>
                  <a:latin typeface="汉仪君黑-45简" panose="020B0604020202020204" charset="-122"/>
                  <a:ea typeface="汉仪君黑-45简" panose="020B0604020202020204" charset="-122"/>
                </a:rPr>
                <a:t>新特征添加</a:t>
              </a:r>
              <a:endParaRPr lang="en-US" altLang="zh-CN" b="1">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rPr>
                <a:t>基于引用网络增加以往模型无法获知的引用网络结构特征</a:t>
              </a:r>
              <a:endParaRPr lang="zh-CN" altLang="en-US">
                <a:solidFill>
                  <a:schemeClr val="tx1">
                    <a:lumMod val="65000"/>
                    <a:lumOff val="35000"/>
                  </a:schemeClr>
                </a:solidFill>
                <a:latin typeface="汉仪君黑-45简" panose="020B0604020202020204" charset="-122"/>
                <a:ea typeface="汉仪君黑-45简" panose="020B0604020202020204" charset="-122"/>
              </a:endParaRPr>
            </a:p>
          </p:txBody>
        </p:sp>
      </p:grpSp>
      <p:sp>
        <p:nvSpPr>
          <p:cNvPr id="18" name="文本框 17"/>
          <p:cNvSpPr txBox="1"/>
          <p:nvPr/>
        </p:nvSpPr>
        <p:spPr>
          <a:xfrm>
            <a:off x="9337566" y="3047335"/>
            <a:ext cx="1467068" cy="400110"/>
          </a:xfrm>
          <a:prstGeom prst="rect">
            <a:avLst/>
          </a:prstGeom>
          <a:noFill/>
        </p:spPr>
        <p:txBody>
          <a:bodyPr wrap="none" rtlCol="0">
            <a:spAutoFit/>
          </a:bodyPr>
          <a:lstStyle/>
          <a:p>
            <a:pPr algn="l"/>
            <a:r>
              <a:rPr lang="zh-CN" altLang="en-US" sz="2000" dirty="0">
                <a:solidFill>
                  <a:schemeClr val="tx2">
                    <a:lumMod val="75000"/>
                    <a:lumOff val="25000"/>
                  </a:schemeClr>
                </a:solidFill>
                <a:latin typeface="汉仪中黑S" panose="00020600040101010101" charset="-122"/>
                <a:ea typeface="汉仪中黑S" panose="00020600040101010101" charset="-122"/>
                <a:sym typeface="+mn-ea"/>
              </a:rPr>
              <a:t>分类器择优</a:t>
            </a:r>
            <a:endParaRPr lang="zh-CN" altLang="en-US" sz="2000" dirty="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19" name="文本框 18"/>
          <p:cNvSpPr txBox="1"/>
          <p:nvPr/>
        </p:nvSpPr>
        <p:spPr>
          <a:xfrm>
            <a:off x="9088120" y="3521075"/>
            <a:ext cx="2768600" cy="2968625"/>
          </a:xfrm>
          <a:prstGeom prst="rect">
            <a:avLst/>
          </a:prstGeom>
          <a:noFill/>
        </p:spPr>
        <p:txBody>
          <a:bodyPr wrap="square" rtlCol="0" anchor="t">
            <a:spAutoFit/>
          </a:bodyPr>
          <a:lstStyle/>
          <a:p>
            <a:pPr indent="0" algn="l">
              <a:lnSpc>
                <a:spcPct val="130000"/>
              </a:lnSpc>
              <a:spcBef>
                <a:spcPts val="0"/>
              </a:spcBef>
              <a:spcAft>
                <a:spcPts val="0"/>
              </a:spcAft>
              <a:buNone/>
            </a:pPr>
            <a:r>
              <a:rPr lang="en-US" altLang="zh-CN">
                <a:solidFill>
                  <a:schemeClr val="tx1">
                    <a:lumMod val="65000"/>
                    <a:lumOff val="35000"/>
                  </a:schemeClr>
                </a:solidFill>
                <a:latin typeface="汉仪君黑-45简" panose="020B0604020202020204" charset="-122"/>
                <a:ea typeface="汉仪君黑-45简" panose="020B0604020202020204" charset="-122"/>
              </a:rPr>
              <a:t>1. </a:t>
            </a:r>
            <a:r>
              <a:rPr lang="zh-CN" altLang="en-US" b="1" u="sng">
                <a:solidFill>
                  <a:schemeClr val="tx1">
                    <a:lumMod val="65000"/>
                    <a:lumOff val="35000"/>
                  </a:schemeClr>
                </a:solidFill>
                <a:latin typeface="汉仪君黑-45简" panose="020B0604020202020204" charset="-122"/>
                <a:ea typeface="汉仪君黑-45简" panose="020B0604020202020204" charset="-122"/>
              </a:rPr>
              <a:t>传统机器学习模型</a:t>
            </a:r>
            <a:endParaRPr lang="zh-CN" altLang="en-US" b="1">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rPr>
              <a:t>对比不同模型之间分类效果的差异，选择最优模型</a:t>
            </a:r>
            <a:endParaRPr lang="zh-CN" altLang="en-US">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endParaRPr lang="en-US" altLang="zh-CN">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en-US" altLang="zh-CN">
                <a:solidFill>
                  <a:schemeClr val="tx1">
                    <a:lumMod val="65000"/>
                    <a:lumOff val="35000"/>
                  </a:schemeClr>
                </a:solidFill>
                <a:latin typeface="汉仪君黑-45简" panose="020B0604020202020204" charset="-122"/>
                <a:ea typeface="汉仪君黑-45简" panose="020B0604020202020204" charset="-122"/>
              </a:rPr>
              <a:t>2. </a:t>
            </a:r>
            <a:r>
              <a:rPr lang="en-US" altLang="zh-CN" b="1" u="sng">
                <a:solidFill>
                  <a:schemeClr val="tx1">
                    <a:lumMod val="65000"/>
                    <a:lumOff val="35000"/>
                  </a:schemeClr>
                </a:solidFill>
                <a:latin typeface="汉仪君黑-45简" panose="020B0604020202020204" charset="-122"/>
                <a:ea typeface="汉仪君黑-45简" panose="020B0604020202020204" charset="-122"/>
              </a:rPr>
              <a:t>Bert</a:t>
            </a:r>
            <a:r>
              <a:rPr lang="zh-CN" altLang="en-US" b="1" u="sng">
                <a:solidFill>
                  <a:schemeClr val="tx1">
                    <a:lumMod val="65000"/>
                    <a:lumOff val="35000"/>
                  </a:schemeClr>
                </a:solidFill>
                <a:latin typeface="汉仪君黑-45简" panose="020B0604020202020204" charset="-122"/>
                <a:ea typeface="汉仪君黑-45简" panose="020B0604020202020204" charset="-122"/>
              </a:rPr>
              <a:t>嫁接分类器</a:t>
            </a:r>
            <a:endParaRPr lang="zh-CN" altLang="en-US">
              <a:solidFill>
                <a:schemeClr val="tx1">
                  <a:lumMod val="65000"/>
                  <a:lumOff val="35000"/>
                </a:schemeClr>
              </a:solidFill>
              <a:latin typeface="汉仪君黑-45简" panose="020B0604020202020204" charset="-122"/>
              <a:ea typeface="汉仪君黑-45简" panose="020B0604020202020204" charset="-122"/>
            </a:endParaRPr>
          </a:p>
          <a:p>
            <a:pPr indent="0" algn="l">
              <a:lnSpc>
                <a:spcPct val="130000"/>
              </a:lnSpc>
              <a:spcBef>
                <a:spcPts val="0"/>
              </a:spcBef>
              <a:spcAft>
                <a:spcPts val="0"/>
              </a:spcAft>
              <a:buNone/>
            </a:pPr>
            <a:r>
              <a:rPr lang="zh-CN" altLang="en-US">
                <a:solidFill>
                  <a:schemeClr val="tx1">
                    <a:lumMod val="65000"/>
                    <a:lumOff val="35000"/>
                  </a:schemeClr>
                </a:solidFill>
                <a:latin typeface="汉仪君黑-45简" panose="020B0604020202020204" charset="-122"/>
                <a:ea typeface="汉仪君黑-45简" panose="020B0604020202020204" charset="-122"/>
              </a:rPr>
              <a:t>使用预训练模型进行文本内容表达，与使用人工提取特征的模型进行对比</a:t>
            </a:r>
            <a:endParaRPr lang="zh-CN" altLang="en-US">
              <a:solidFill>
                <a:schemeClr val="tx1">
                  <a:lumMod val="65000"/>
                  <a:lumOff val="35000"/>
                </a:schemeClr>
              </a:solidFill>
              <a:latin typeface="汉仪君黑-45简" panose="020B0604020202020204" charset="-122"/>
              <a:ea typeface="汉仪君黑-45简" panose="020B0604020202020204" charset="-122"/>
            </a:endParaRPr>
          </a:p>
        </p:txBody>
      </p:sp>
      <p:sp>
        <p:nvSpPr>
          <p:cNvPr id="20" name="椭圆 19"/>
          <p:cNvSpPr/>
          <p:nvPr/>
        </p:nvSpPr>
        <p:spPr>
          <a:xfrm>
            <a:off x="4023995" y="1156335"/>
            <a:ext cx="843280" cy="84328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812280" y="1117600"/>
            <a:ext cx="843280" cy="84328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477375" y="1117600"/>
            <a:ext cx="843280" cy="84328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31393935333132353b31393939353539343bd0f2bac5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0045" y="1302385"/>
            <a:ext cx="550545" cy="550545"/>
          </a:xfrm>
          <a:prstGeom prst="rect">
            <a:avLst/>
          </a:prstGeom>
        </p:spPr>
      </p:pic>
      <p:pic>
        <p:nvPicPr>
          <p:cNvPr id="24" name="图片 23" descr="31393935333132353b31393939353539353bd0f2bac53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8965" y="1264285"/>
            <a:ext cx="550545" cy="550545"/>
          </a:xfrm>
          <a:prstGeom prst="rect">
            <a:avLst/>
          </a:prstGeom>
        </p:spPr>
      </p:pic>
      <p:pic>
        <p:nvPicPr>
          <p:cNvPr id="25" name="图片 24" descr="31393935333132353b31393939353539363bd0f2bac5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9930" y="1263650"/>
            <a:ext cx="550545" cy="550545"/>
          </a:xfrm>
          <a:prstGeom prst="rect">
            <a:avLst/>
          </a:prstGeom>
        </p:spPr>
      </p:pic>
      <p:cxnSp>
        <p:nvCxnSpPr>
          <p:cNvPr id="2" name="直接连接符 1"/>
          <p:cNvCxnSpPr/>
          <p:nvPr/>
        </p:nvCxnSpPr>
        <p:spPr>
          <a:xfrm>
            <a:off x="6402705" y="2907665"/>
            <a:ext cx="0" cy="383603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059545" y="2900680"/>
            <a:ext cx="0" cy="383603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42570" y="1470025"/>
            <a:ext cx="3498850" cy="349885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138555" y="5245100"/>
            <a:ext cx="1706880" cy="706755"/>
          </a:xfrm>
          <a:prstGeom prst="rect">
            <a:avLst/>
          </a:prstGeom>
          <a:noFill/>
        </p:spPr>
        <p:txBody>
          <a:bodyPr wrap="none" rtlCol="0">
            <a:spAutoFit/>
          </a:bodyPr>
          <a:lstStyle/>
          <a:p>
            <a:pPr algn="ctr"/>
            <a:r>
              <a:rPr lang="zh-CN" altLang="en-US" sz="2000">
                <a:solidFill>
                  <a:schemeClr val="tx2">
                    <a:lumMod val="75000"/>
                    <a:lumOff val="25000"/>
                  </a:schemeClr>
                </a:solidFill>
                <a:latin typeface="汉仪中黑S" panose="00020600040101010101" charset="-122"/>
                <a:ea typeface="汉仪中黑S" panose="00020600040101010101" charset="-122"/>
                <a:sym typeface="+mn-ea"/>
              </a:rPr>
              <a:t>针对存在问题</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a:p>
            <a:pPr algn="ctr"/>
            <a:r>
              <a:rPr lang="zh-CN" altLang="en-US" sz="2000">
                <a:solidFill>
                  <a:schemeClr val="tx2">
                    <a:lumMod val="75000"/>
                    <a:lumOff val="25000"/>
                  </a:schemeClr>
                </a:solidFill>
                <a:latin typeface="汉仪中黑S" panose="00020600040101010101" charset="-122"/>
                <a:ea typeface="汉仪中黑S" panose="00020600040101010101" charset="-122"/>
                <a:sym typeface="+mn-ea"/>
              </a:rPr>
              <a:t>进行实验</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33" name="椭圆 32"/>
          <p:cNvSpPr/>
          <p:nvPr/>
        </p:nvSpPr>
        <p:spPr>
          <a:xfrm>
            <a:off x="448945" y="1683385"/>
            <a:ext cx="3072130" cy="307213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76910" y="2691853"/>
            <a:ext cx="2575560" cy="1144672"/>
          </a:xfrm>
          <a:prstGeom prst="rect">
            <a:avLst/>
          </a:prstGeom>
          <a:noFill/>
        </p:spPr>
        <p:txBody>
          <a:bodyPr wrap="square" rtlCol="0" anchor="t">
            <a:spAutoFit/>
          </a:bodyPr>
          <a:lstStyle/>
          <a:p>
            <a:pPr indent="0" algn="ctr">
              <a:lnSpc>
                <a:spcPct val="130000"/>
              </a:lnSpc>
              <a:spcBef>
                <a:spcPts val="0"/>
              </a:spcBef>
              <a:spcAft>
                <a:spcPts val="0"/>
              </a:spcAft>
              <a:buNone/>
            </a:pPr>
            <a:r>
              <a:rPr lang="zh-CN" altLang="en-US" b="1" dirty="0">
                <a:solidFill>
                  <a:schemeClr val="bg1"/>
                </a:solidFill>
                <a:latin typeface="汉仪君黑-45简" panose="020B0604020202020204" charset="-122"/>
                <a:ea typeface="汉仪君黑-45简" panose="020B0604020202020204" charset="-122"/>
                <a:sym typeface="+mn-ea"/>
              </a:rPr>
              <a:t>原有开源数据集非</a:t>
            </a:r>
            <a:r>
              <a:rPr lang="en-US" altLang="zh-CN" b="1" dirty="0">
                <a:solidFill>
                  <a:schemeClr val="bg1"/>
                </a:solidFill>
                <a:latin typeface="汉仪君黑-45简" panose="020B0604020202020204" charset="-122"/>
                <a:ea typeface="汉仪君黑-45简" panose="020B0604020202020204" charset="-122"/>
                <a:sym typeface="+mn-ea"/>
              </a:rPr>
              <a:t>Extend</a:t>
            </a:r>
            <a:r>
              <a:rPr lang="zh-CN" altLang="en-US" b="1" dirty="0">
                <a:solidFill>
                  <a:schemeClr val="bg1"/>
                </a:solidFill>
                <a:latin typeface="汉仪君黑-45简" panose="020B0604020202020204" charset="-122"/>
                <a:ea typeface="汉仪君黑-45简" panose="020B0604020202020204" charset="-122"/>
                <a:sym typeface="+mn-ea"/>
              </a:rPr>
              <a:t>类别与</a:t>
            </a:r>
            <a:r>
              <a:rPr lang="en-US" altLang="zh-CN" b="1" dirty="0">
                <a:solidFill>
                  <a:schemeClr val="bg1"/>
                </a:solidFill>
                <a:latin typeface="汉仪君黑-45简" panose="020B0604020202020204" charset="-122"/>
                <a:ea typeface="汉仪君黑-45简" panose="020B0604020202020204" charset="-122"/>
                <a:sym typeface="+mn-ea"/>
              </a:rPr>
              <a:t>Extend</a:t>
            </a:r>
            <a:r>
              <a:rPr lang="zh-CN" altLang="en-US" b="1" dirty="0">
                <a:solidFill>
                  <a:schemeClr val="bg1"/>
                </a:solidFill>
                <a:latin typeface="汉仪君黑-45简" panose="020B0604020202020204" charset="-122"/>
                <a:ea typeface="汉仪君黑-45简" panose="020B0604020202020204" charset="-122"/>
                <a:sym typeface="+mn-ea"/>
              </a:rPr>
              <a:t>类别样本比例约为</a:t>
            </a:r>
            <a:r>
              <a:rPr lang="en-US" altLang="zh-CN" b="1" dirty="0">
                <a:solidFill>
                  <a:schemeClr val="bg1"/>
                </a:solidFill>
                <a:latin typeface="汉仪君黑-45简" panose="020B0604020202020204" charset="-122"/>
                <a:ea typeface="汉仪君黑-45简" panose="020B0604020202020204" charset="-122"/>
                <a:sym typeface="+mn-ea"/>
              </a:rPr>
              <a:t>15</a:t>
            </a:r>
            <a:r>
              <a:rPr lang="zh-CN" altLang="en-US" b="1" dirty="0">
                <a:solidFill>
                  <a:schemeClr val="bg1"/>
                </a:solidFill>
                <a:latin typeface="汉仪君黑-45简" panose="020B0604020202020204" charset="-122"/>
                <a:ea typeface="汉仪君黑-45简" panose="020B0604020202020204" charset="-122"/>
                <a:sym typeface="+mn-ea"/>
              </a:rPr>
              <a:t>：</a:t>
            </a:r>
            <a:r>
              <a:rPr lang="en-US" altLang="zh-CN" b="1" dirty="0">
                <a:solidFill>
                  <a:schemeClr val="bg1"/>
                </a:solidFill>
                <a:latin typeface="汉仪君黑-45简" panose="020B0604020202020204" charset="-122"/>
                <a:ea typeface="汉仪君黑-45简" panose="020B0604020202020204" charset="-122"/>
                <a:sym typeface="+mn-ea"/>
              </a:rPr>
              <a:t>1</a:t>
            </a:r>
            <a:endParaRPr lang="zh-CN" altLang="en-US" b="1" dirty="0">
              <a:solidFill>
                <a:schemeClr val="bg1"/>
              </a:solidFill>
              <a:latin typeface="汉仪君黑-45简" panose="020B0604020202020204" charset="-122"/>
              <a:ea typeface="汉仪君黑-45简" panose="020B0604020202020204" charset="-122"/>
              <a:sym typeface="+mn-ea"/>
            </a:endParaRPr>
          </a:p>
        </p:txBody>
      </p:sp>
      <p:pic>
        <p:nvPicPr>
          <p:cNvPr id="36" name="图片 35" descr="31393935333939383b31373432363535393bd6bdb7c9bbfa"/>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6705" y="1852930"/>
            <a:ext cx="580390" cy="580390"/>
          </a:xfrm>
          <a:prstGeom prst="rect">
            <a:avLst/>
          </a:prstGeom>
        </p:spPr>
      </p:pic>
    </p:spTree>
    <p:custDataLst>
      <p:tags r:id="rId11"/>
    </p:custData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梯形 20"/>
          <p:cNvSpPr/>
          <p:nvPr/>
        </p:nvSpPr>
        <p:spPr>
          <a:xfrm>
            <a:off x="1270" y="6458585"/>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flipV="1">
            <a:off x="0" y="0"/>
            <a:ext cx="12190730" cy="399415"/>
          </a:xfrm>
          <a:prstGeom prst="trapezoid">
            <a:avLst>
              <a:gd name="adj" fmla="val 105397"/>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16200000">
            <a:off x="5097145" y="1390650"/>
            <a:ext cx="1729740" cy="1539875"/>
          </a:xfrm>
          <a:prstGeom prst="hexagon">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46575" y="3174365"/>
            <a:ext cx="3230880" cy="829945"/>
          </a:xfrm>
          <a:prstGeom prst="rect">
            <a:avLst/>
          </a:prstGeom>
          <a:noFill/>
        </p:spPr>
        <p:txBody>
          <a:bodyPr wrap="none" rtlCol="0">
            <a:spAutoFit/>
          </a:bodyPr>
          <a:lstStyle/>
          <a:p>
            <a:pPr algn="l"/>
            <a:r>
              <a:rPr lang="zh-CN" altLang="en-US" sz="4800">
                <a:solidFill>
                  <a:schemeClr val="tx2">
                    <a:lumMod val="75000"/>
                    <a:lumOff val="25000"/>
                  </a:schemeClr>
                </a:solidFill>
                <a:latin typeface="汉仪中黑S" panose="00020600040101010101" charset="-122"/>
                <a:ea typeface="汉仪中黑S" panose="00020600040101010101" charset="-122"/>
                <a:sym typeface="+mn-ea"/>
              </a:rPr>
              <a:t>数据集优化</a:t>
            </a:r>
            <a:endParaRPr lang="zh-CN" altLang="en-US" sz="48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23" name="直接连接符 22"/>
          <p:cNvCxnSpPr/>
          <p:nvPr/>
        </p:nvCxnSpPr>
        <p:spPr>
          <a:xfrm>
            <a:off x="3594735" y="3922395"/>
            <a:ext cx="500253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6" name="图片 35"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37835" y="1736725"/>
            <a:ext cx="848360" cy="848360"/>
          </a:xfrm>
          <a:prstGeom prst="rect">
            <a:avLst/>
          </a:prstGeom>
        </p:spPr>
      </p:pic>
      <p:sp>
        <p:nvSpPr>
          <p:cNvPr id="4" name="椭圆 3"/>
          <p:cNvSpPr/>
          <p:nvPr/>
        </p:nvSpPr>
        <p:spPr>
          <a:xfrm>
            <a:off x="5020310" y="427609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5020310" y="475361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5427345" y="4152265"/>
            <a:ext cx="1452880" cy="398780"/>
          </a:xfrm>
          <a:prstGeom prst="rect">
            <a:avLst/>
          </a:prstGeom>
          <a:noFill/>
        </p:spPr>
        <p:txBody>
          <a:bodyPr wrap="none" rtlCol="0">
            <a:spAutoFit/>
          </a:bodyPr>
          <a:lstStyle/>
          <a:p>
            <a:r>
              <a:rPr lang="zh-CN" altLang="en-US" sz="2000">
                <a:solidFill>
                  <a:schemeClr val="tx2">
                    <a:lumMod val="75000"/>
                    <a:lumOff val="25000"/>
                  </a:schemeClr>
                </a:solidFill>
                <a:latin typeface="汉仪中黑S" panose="00020600040101010101" charset="-122"/>
                <a:ea typeface="汉仪中黑S" panose="00020600040101010101" charset="-122"/>
              </a:rPr>
              <a:t>数据集整合</a:t>
            </a:r>
            <a:endParaRPr lang="zh-CN" altLang="en-US" sz="2000">
              <a:solidFill>
                <a:schemeClr val="tx2">
                  <a:lumMod val="75000"/>
                  <a:lumOff val="25000"/>
                </a:schemeClr>
              </a:solidFill>
              <a:latin typeface="汉仪中黑S" panose="00020600040101010101" charset="-122"/>
              <a:ea typeface="汉仪中黑S" panose="00020600040101010101" charset="-122"/>
            </a:endParaRPr>
          </a:p>
        </p:txBody>
      </p:sp>
      <p:sp>
        <p:nvSpPr>
          <p:cNvPr id="7" name="文本框 6"/>
          <p:cNvSpPr txBox="1"/>
          <p:nvPr/>
        </p:nvSpPr>
        <p:spPr>
          <a:xfrm>
            <a:off x="5427345" y="4632325"/>
            <a:ext cx="2468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标注工具及标注流程</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
        <p:nvSpPr>
          <p:cNvPr id="8" name="椭圆 7"/>
          <p:cNvSpPr/>
          <p:nvPr/>
        </p:nvSpPr>
        <p:spPr>
          <a:xfrm>
            <a:off x="5020310" y="5240020"/>
            <a:ext cx="123825" cy="12382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5427345" y="5112385"/>
            <a:ext cx="2722880" cy="398780"/>
          </a:xfrm>
          <a:prstGeom prst="rect">
            <a:avLst/>
          </a:prstGeom>
          <a:noFill/>
        </p:spPr>
        <p:txBody>
          <a:bodyPr wrap="none" rtlCol="0">
            <a:spAutoFit/>
          </a:bodyPr>
          <a:lstStyle/>
          <a:p>
            <a:pPr algn="l"/>
            <a:r>
              <a:rPr lang="zh-CN" altLang="en-US" sz="2000">
                <a:solidFill>
                  <a:schemeClr val="tx2">
                    <a:lumMod val="75000"/>
                    <a:lumOff val="25000"/>
                  </a:schemeClr>
                </a:solidFill>
                <a:latin typeface="汉仪中黑S" panose="00020600040101010101" charset="-122"/>
                <a:ea typeface="汉仪中黑S" panose="00020600040101010101" charset="-122"/>
                <a:sym typeface="+mn-ea"/>
              </a:rPr>
              <a:t>数据标注效果实验验证</a:t>
            </a:r>
            <a:endParaRPr lang="zh-CN" altLang="en-US" sz="2000">
              <a:solidFill>
                <a:schemeClr val="tx2">
                  <a:lumMod val="75000"/>
                  <a:lumOff val="25000"/>
                </a:schemeClr>
              </a:solidFill>
              <a:latin typeface="汉仪中黑S" panose="00020600040101010101" charset="-122"/>
              <a:ea typeface="汉仪中黑S" panose="00020600040101010101" charset="-122"/>
              <a:sym typeface="+mn-ea"/>
            </a:endParaRPr>
          </a:p>
        </p:txBody>
      </p:sp>
    </p:spTree>
    <p:custDataLst>
      <p:tags r:id="rId3"/>
    </p:custData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3840480" cy="460375"/>
          </a:xfrm>
          <a:prstGeom prst="rect">
            <a:avLst/>
          </a:prstGeom>
          <a:noFill/>
        </p:spPr>
        <p:txBody>
          <a:bodyPr wrap="none" rtlCol="0">
            <a:spAutoFit/>
          </a:bodyPr>
          <a:lstStyle/>
          <a:p>
            <a:pPr algn="l"/>
            <a:r>
              <a:rPr lang="zh-CN" altLang="en-US" sz="2400">
                <a:solidFill>
                  <a:schemeClr val="tx2">
                    <a:lumMod val="75000"/>
                    <a:lumOff val="25000"/>
                  </a:schemeClr>
                </a:solidFill>
                <a:latin typeface="汉仪中黑S" panose="00020600040101010101" charset="-122"/>
                <a:ea typeface="汉仪中黑S" panose="00020600040101010101" charset="-122"/>
                <a:sym typeface="+mn-ea"/>
              </a:rPr>
              <a:t>数据集优化</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数据集整合</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sp>
        <p:nvSpPr>
          <p:cNvPr id="11" name="矩形 10"/>
          <p:cNvSpPr/>
          <p:nvPr/>
        </p:nvSpPr>
        <p:spPr>
          <a:xfrm>
            <a:off x="746125" y="3168650"/>
            <a:ext cx="4475480" cy="61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ACL</a:t>
            </a:r>
            <a:r>
              <a:rPr lang="zh-CN" altLang="en-US"/>
              <a:t>电子图书馆、微软学术知识图谱</a:t>
            </a:r>
            <a:endParaRPr lang="zh-CN" altLang="en-US"/>
          </a:p>
        </p:txBody>
      </p:sp>
      <p:sp>
        <p:nvSpPr>
          <p:cNvPr id="12" name="矩形 11"/>
          <p:cNvSpPr/>
          <p:nvPr/>
        </p:nvSpPr>
        <p:spPr>
          <a:xfrm>
            <a:off x="746125" y="1976120"/>
            <a:ext cx="1677670" cy="591185"/>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Jurgens</a:t>
            </a:r>
            <a:r>
              <a:rPr lang="zh-CN" altLang="en-US">
                <a:solidFill>
                  <a:schemeClr val="tx1"/>
                </a:solidFill>
              </a:rPr>
              <a:t>等人</a:t>
            </a:r>
            <a:r>
              <a:rPr lang="en-US" altLang="zh-CN">
                <a:solidFill>
                  <a:schemeClr val="tx1"/>
                </a:solidFill>
              </a:rPr>
              <a:t> </a:t>
            </a:r>
            <a:r>
              <a:rPr lang="zh-CN" altLang="en-US">
                <a:solidFill>
                  <a:schemeClr val="tx1"/>
                </a:solidFill>
              </a:rPr>
              <a:t>六类引用数据</a:t>
            </a:r>
            <a:endParaRPr lang="zh-CN" altLang="en-US">
              <a:solidFill>
                <a:schemeClr val="tx1"/>
              </a:solidFill>
            </a:endParaRPr>
          </a:p>
        </p:txBody>
      </p:sp>
      <p:sp>
        <p:nvSpPr>
          <p:cNvPr id="13" name="矩形 12"/>
          <p:cNvSpPr/>
          <p:nvPr/>
        </p:nvSpPr>
        <p:spPr>
          <a:xfrm>
            <a:off x="2078355" y="1259840"/>
            <a:ext cx="1811655" cy="591185"/>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Valenzuela</a:t>
            </a:r>
            <a:r>
              <a:rPr lang="zh-CN" altLang="en-US">
                <a:solidFill>
                  <a:schemeClr val="tx1"/>
                </a:solidFill>
              </a:rPr>
              <a:t>等人</a:t>
            </a:r>
            <a:r>
              <a:rPr lang="en-US" altLang="zh-CN">
                <a:solidFill>
                  <a:schemeClr val="tx1"/>
                </a:solidFill>
              </a:rPr>
              <a:t> </a:t>
            </a:r>
            <a:r>
              <a:rPr lang="zh-CN" altLang="en-US">
                <a:solidFill>
                  <a:schemeClr val="tx1"/>
                </a:solidFill>
              </a:rPr>
              <a:t>四类引用数据</a:t>
            </a:r>
            <a:endParaRPr lang="zh-CN" altLang="en-US">
              <a:solidFill>
                <a:schemeClr val="tx1"/>
              </a:solidFill>
            </a:endParaRPr>
          </a:p>
        </p:txBody>
      </p:sp>
      <p:sp>
        <p:nvSpPr>
          <p:cNvPr id="14" name="矩形 13"/>
          <p:cNvSpPr/>
          <p:nvPr/>
        </p:nvSpPr>
        <p:spPr>
          <a:xfrm>
            <a:off x="3544570" y="1976120"/>
            <a:ext cx="1677670" cy="591185"/>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Teufel</a:t>
            </a:r>
            <a:r>
              <a:rPr lang="zh-CN" altLang="en-US">
                <a:solidFill>
                  <a:schemeClr val="tx1"/>
                </a:solidFill>
              </a:rPr>
              <a:t>等人</a:t>
            </a:r>
            <a:r>
              <a:rPr lang="en-US" altLang="zh-CN">
                <a:solidFill>
                  <a:schemeClr val="tx1"/>
                </a:solidFill>
              </a:rPr>
              <a:t> </a:t>
            </a:r>
            <a:endParaRPr lang="en-US" altLang="zh-CN">
              <a:solidFill>
                <a:schemeClr val="tx1"/>
              </a:solidFill>
            </a:endParaRPr>
          </a:p>
          <a:p>
            <a:pPr algn="ctr"/>
            <a:r>
              <a:rPr lang="en-US" altLang="zh-CN">
                <a:solidFill>
                  <a:schemeClr val="tx1"/>
                </a:solidFill>
              </a:rPr>
              <a:t>12</a:t>
            </a:r>
            <a:r>
              <a:rPr lang="zh-CN" altLang="en-US">
                <a:solidFill>
                  <a:schemeClr val="tx1"/>
                </a:solidFill>
              </a:rPr>
              <a:t>类引用数据</a:t>
            </a:r>
            <a:endParaRPr lang="zh-CN" altLang="en-US">
              <a:solidFill>
                <a:schemeClr val="tx1"/>
              </a:solidFill>
            </a:endParaRPr>
          </a:p>
        </p:txBody>
      </p:sp>
      <p:cxnSp>
        <p:nvCxnSpPr>
          <p:cNvPr id="15" name="直接箭头连接符 14"/>
          <p:cNvCxnSpPr>
            <a:stCxn id="12" idx="2"/>
          </p:cNvCxnSpPr>
          <p:nvPr/>
        </p:nvCxnSpPr>
        <p:spPr>
          <a:xfrm>
            <a:off x="1584960" y="2567305"/>
            <a:ext cx="4445" cy="60071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381500" y="2567305"/>
            <a:ext cx="4445" cy="60071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2"/>
            <a:endCxn id="11" idx="0"/>
          </p:cNvCxnSpPr>
          <p:nvPr/>
        </p:nvCxnSpPr>
        <p:spPr>
          <a:xfrm flipH="1">
            <a:off x="2983865" y="1851025"/>
            <a:ext cx="635" cy="131762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856105" y="2800350"/>
            <a:ext cx="2258695" cy="368300"/>
          </a:xfrm>
          <a:prstGeom prst="rect">
            <a:avLst/>
          </a:prstGeom>
          <a:noFill/>
        </p:spPr>
        <p:txBody>
          <a:bodyPr wrap="square" rtlCol="0">
            <a:spAutoFit/>
          </a:bodyPr>
          <a:lstStyle/>
          <a:p>
            <a:pPr algn="ctr"/>
            <a:r>
              <a:rPr lang="zh-CN" altLang="en-US">
                <a:solidFill>
                  <a:srgbClr val="FF0000"/>
                </a:solidFill>
              </a:rPr>
              <a:t>论文标题</a:t>
            </a:r>
            <a:r>
              <a:rPr lang="en-US" altLang="zh-CN">
                <a:solidFill>
                  <a:srgbClr val="FF0000"/>
                </a:solidFill>
              </a:rPr>
              <a:t>   </a:t>
            </a:r>
            <a:r>
              <a:rPr lang="zh-CN" altLang="en-US">
                <a:solidFill>
                  <a:srgbClr val="FF0000"/>
                </a:solidFill>
              </a:rPr>
              <a:t>匹配对齐</a:t>
            </a:r>
            <a:endParaRPr lang="zh-CN" altLang="en-US">
              <a:solidFill>
                <a:srgbClr val="FF0000"/>
              </a:solidFill>
            </a:endParaRPr>
          </a:p>
        </p:txBody>
      </p:sp>
      <p:sp>
        <p:nvSpPr>
          <p:cNvPr id="21" name="矩形 20"/>
          <p:cNvSpPr/>
          <p:nvPr/>
        </p:nvSpPr>
        <p:spPr>
          <a:xfrm>
            <a:off x="2079625" y="5537835"/>
            <a:ext cx="1811655" cy="591185"/>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融合数据集</a:t>
            </a:r>
            <a:endParaRPr lang="zh-CN" altLang="en-US">
              <a:solidFill>
                <a:schemeClr val="tx1"/>
              </a:solidFill>
            </a:endParaRPr>
          </a:p>
        </p:txBody>
      </p:sp>
      <p:sp>
        <p:nvSpPr>
          <p:cNvPr id="22" name="矩形 21"/>
          <p:cNvSpPr/>
          <p:nvPr/>
        </p:nvSpPr>
        <p:spPr>
          <a:xfrm>
            <a:off x="2319020" y="4778375"/>
            <a:ext cx="1332865" cy="517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特征提取</a:t>
            </a:r>
            <a:endParaRPr lang="zh-CN" altLang="en-US"/>
          </a:p>
        </p:txBody>
      </p:sp>
      <p:cxnSp>
        <p:nvCxnSpPr>
          <p:cNvPr id="23" name="直接箭头连接符 22"/>
          <p:cNvCxnSpPr>
            <a:stCxn id="22" idx="2"/>
            <a:endCxn id="21" idx="0"/>
          </p:cNvCxnSpPr>
          <p:nvPr/>
        </p:nvCxnSpPr>
        <p:spPr>
          <a:xfrm>
            <a:off x="2985770" y="5295900"/>
            <a:ext cx="0" cy="24193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15940" y="1259840"/>
            <a:ext cx="6243320" cy="2836354"/>
          </a:xfrm>
          <a:prstGeom prst="rect">
            <a:avLst/>
          </a:prstGeom>
          <a:noFill/>
          <a:ln w="28575" cmpd="sng">
            <a:solidFill>
              <a:schemeClr val="accent4"/>
            </a:solidFill>
            <a:prstDash val="sysDash"/>
          </a:ln>
        </p:spPr>
        <p:txBody>
          <a:bodyPr wrap="square" rtlCol="0" anchor="t">
            <a:spAutoFit/>
          </a:bodyPr>
          <a:lstStyle/>
          <a:p>
            <a:pPr indent="0" algn="just">
              <a:lnSpc>
                <a:spcPct val="130000"/>
              </a:lnSpc>
              <a:spcBef>
                <a:spcPts val="0"/>
              </a:spcBef>
              <a:spcAft>
                <a:spcPts val="0"/>
              </a:spcAft>
              <a:buFont typeface="Wingdings" panose="05000000000000000000" charset="0"/>
              <a:buNone/>
            </a:pPr>
            <a:r>
              <a:rPr lang="zh-CN" altLang="en-US" sz="2000" b="1" u="sng" dirty="0">
                <a:solidFill>
                  <a:schemeClr val="tx1">
                    <a:lumMod val="65000"/>
                    <a:lumOff val="35000"/>
                  </a:schemeClr>
                </a:solidFill>
                <a:latin typeface="黑体" panose="02010609060101010101" charset="-122"/>
                <a:ea typeface="黑体" panose="02010609060101010101" charset="-122"/>
                <a:cs typeface="黑体" panose="02010609060101010101" charset="-122"/>
              </a:rPr>
              <a:t>针对重要类引用样本少的问题，进行数据集融合：</a:t>
            </a:r>
            <a:endParaRPr lang="zh-CN" altLang="en-US" sz="2000" b="1" u="sng"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3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对可用开源数据集进行匹配对齐，首先匹配</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ACL</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文章，非</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ACL</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内部文章进入微软学术知识图谱匹配</a:t>
            </a:r>
            <a:endPar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3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微软学术知识图谱拥有</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2.3</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亿篇论文的超大体量，在匹配论文的同时便于进一步提取引用网络特征</a:t>
            </a:r>
            <a:endPar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3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标签映射阶段，前人分类标准对于重要类别引用均有明确的类别对应，其余类别全部替换为非重要类别</a:t>
            </a:r>
            <a:endPar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sp>
        <p:nvSpPr>
          <p:cNvPr id="24" name="矩形 23"/>
          <p:cNvSpPr/>
          <p:nvPr/>
        </p:nvSpPr>
        <p:spPr>
          <a:xfrm>
            <a:off x="2317115" y="4016375"/>
            <a:ext cx="1332865" cy="520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标签映射</a:t>
            </a:r>
            <a:endParaRPr lang="zh-CN" altLang="en-US"/>
          </a:p>
        </p:txBody>
      </p:sp>
      <p:cxnSp>
        <p:nvCxnSpPr>
          <p:cNvPr id="25" name="直接箭头连接符 24"/>
          <p:cNvCxnSpPr>
            <a:stCxn id="24" idx="2"/>
            <a:endCxn id="22" idx="0"/>
          </p:cNvCxnSpPr>
          <p:nvPr/>
        </p:nvCxnSpPr>
        <p:spPr>
          <a:xfrm>
            <a:off x="2983865" y="4536440"/>
            <a:ext cx="1905" cy="24193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24" idx="0"/>
          </p:cNvCxnSpPr>
          <p:nvPr/>
        </p:nvCxnSpPr>
        <p:spPr>
          <a:xfrm>
            <a:off x="2983865" y="3782060"/>
            <a:ext cx="0" cy="23431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84630" y="6257290"/>
            <a:ext cx="2997835" cy="368300"/>
          </a:xfrm>
          <a:prstGeom prst="rect">
            <a:avLst/>
          </a:prstGeom>
          <a:noFill/>
        </p:spPr>
        <p:txBody>
          <a:bodyPr wrap="square" rtlCol="0">
            <a:spAutoFit/>
          </a:bodyPr>
          <a:lstStyle/>
          <a:p>
            <a:pPr algn="ctr"/>
            <a:r>
              <a:rPr lang="zh-CN" altLang="en-US"/>
              <a:t>图</a:t>
            </a:r>
            <a:r>
              <a:rPr lang="en-US" altLang="zh-CN"/>
              <a:t>2 </a:t>
            </a:r>
            <a:r>
              <a:rPr lang="zh-CN" altLang="en-US"/>
              <a:t>数据集融合基本流程</a:t>
            </a:r>
            <a:endParaRPr lang="zh-CN" altLang="en-US"/>
          </a:p>
        </p:txBody>
      </p:sp>
      <p:grpSp>
        <p:nvGrpSpPr>
          <p:cNvPr id="28" name="组合 27"/>
          <p:cNvGrpSpPr/>
          <p:nvPr/>
        </p:nvGrpSpPr>
        <p:grpSpPr>
          <a:xfrm>
            <a:off x="5615940" y="4866005"/>
            <a:ext cx="6358890" cy="1583055"/>
            <a:chOff x="8838" y="7361"/>
            <a:chExt cx="10014" cy="2493"/>
          </a:xfrm>
        </p:grpSpPr>
        <p:sp>
          <p:nvSpPr>
            <p:cNvPr id="2" name="文本框 1"/>
            <p:cNvSpPr txBox="1"/>
            <p:nvPr/>
          </p:nvSpPr>
          <p:spPr>
            <a:xfrm>
              <a:off x="8844" y="9274"/>
              <a:ext cx="9833" cy="580"/>
            </a:xfrm>
            <a:prstGeom prst="rect">
              <a:avLst/>
            </a:prstGeom>
            <a:noFill/>
          </p:spPr>
          <p:txBody>
            <a:bodyPr wrap="square" rtlCol="0">
              <a:spAutoFit/>
            </a:bodyPr>
            <a:lstStyle/>
            <a:p>
              <a:r>
                <a:rPr lang="en-US" altLang="zh-CN"/>
                <a:t>{ </a:t>
              </a:r>
              <a:r>
                <a:rPr lang="zh-CN" altLang="en-US"/>
                <a:t>施引文章</a:t>
              </a:r>
              <a:r>
                <a:rPr lang="en-US" altLang="zh-CN"/>
                <a:t>id</a:t>
              </a:r>
              <a:r>
                <a:rPr lang="zh-CN" altLang="en-US"/>
                <a:t>，被引文章</a:t>
              </a:r>
              <a:r>
                <a:rPr lang="en-US" altLang="zh-CN"/>
                <a:t>id</a:t>
              </a:r>
              <a:r>
                <a:rPr lang="zh-CN" altLang="en-US"/>
                <a:t>，引用目的标签（重要</a:t>
              </a:r>
              <a:r>
                <a:rPr lang="en-US" altLang="zh-CN"/>
                <a:t>/</a:t>
              </a:r>
              <a:r>
                <a:rPr lang="zh-CN" altLang="en-US"/>
                <a:t>非重要）</a:t>
              </a:r>
              <a:r>
                <a:rPr lang="en-US" altLang="zh-CN"/>
                <a:t>}</a:t>
              </a:r>
              <a:endParaRPr lang="en-US" altLang="zh-CN"/>
            </a:p>
          </p:txBody>
        </p:sp>
        <p:cxnSp>
          <p:nvCxnSpPr>
            <p:cNvPr id="3" name="直接箭头连接符 2"/>
            <p:cNvCxnSpPr/>
            <p:nvPr/>
          </p:nvCxnSpPr>
          <p:spPr>
            <a:xfrm>
              <a:off x="13750" y="7995"/>
              <a:ext cx="9" cy="1225"/>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413" y="8340"/>
              <a:ext cx="2823" cy="580"/>
            </a:xfrm>
            <a:prstGeom prst="rect">
              <a:avLst/>
            </a:prstGeom>
            <a:noFill/>
          </p:spPr>
          <p:txBody>
            <a:bodyPr wrap="square" rtlCol="0">
              <a:spAutoFit/>
            </a:bodyPr>
            <a:lstStyle/>
            <a:p>
              <a:r>
                <a:rPr lang="zh-CN" altLang="en-US">
                  <a:solidFill>
                    <a:srgbClr val="0070C0"/>
                  </a:solidFill>
                </a:rPr>
                <a:t>数据集</a:t>
              </a:r>
              <a:r>
                <a:rPr lang="en-US" altLang="zh-CN">
                  <a:solidFill>
                    <a:srgbClr val="0070C0"/>
                  </a:solidFill>
                </a:rPr>
                <a:t>  </a:t>
              </a:r>
              <a:r>
                <a:rPr lang="zh-CN" altLang="en-US">
                  <a:solidFill>
                    <a:srgbClr val="0070C0"/>
                  </a:solidFill>
                </a:rPr>
                <a:t>融合</a:t>
              </a:r>
              <a:endParaRPr lang="zh-CN" altLang="en-US">
                <a:solidFill>
                  <a:srgbClr val="0070C0"/>
                </a:solidFill>
              </a:endParaRPr>
            </a:p>
          </p:txBody>
        </p:sp>
        <p:sp>
          <p:nvSpPr>
            <p:cNvPr id="20" name="文本框 19"/>
            <p:cNvSpPr txBox="1"/>
            <p:nvPr/>
          </p:nvSpPr>
          <p:spPr>
            <a:xfrm>
              <a:off x="8838" y="7361"/>
              <a:ext cx="10014" cy="580"/>
            </a:xfrm>
            <a:prstGeom prst="rect">
              <a:avLst/>
            </a:prstGeom>
            <a:noFill/>
          </p:spPr>
          <p:txBody>
            <a:bodyPr wrap="square" rtlCol="0">
              <a:spAutoFit/>
            </a:bodyPr>
            <a:lstStyle/>
            <a:p>
              <a:r>
                <a:rPr lang="en-US" altLang="zh-CN"/>
                <a:t>{ </a:t>
              </a:r>
              <a:r>
                <a:rPr lang="zh-CN" altLang="en-US"/>
                <a:t>施引文章信息，被引文章信息，引用目的标签（多种标准）</a:t>
              </a:r>
              <a:r>
                <a:rPr lang="en-US" altLang="zh-CN"/>
                <a:t>}</a:t>
              </a:r>
              <a:endParaRPr lang="en-US" altLang="zh-CN"/>
            </a:p>
          </p:txBody>
        </p:sp>
      </p:grpSp>
      <p:sp>
        <p:nvSpPr>
          <p:cNvPr id="30" name="文本框 29"/>
          <p:cNvSpPr txBox="1"/>
          <p:nvPr/>
        </p:nvSpPr>
        <p:spPr>
          <a:xfrm>
            <a:off x="5619750" y="4453255"/>
            <a:ext cx="4064000" cy="398780"/>
          </a:xfrm>
          <a:prstGeom prst="rect">
            <a:avLst/>
          </a:prstGeom>
          <a:noFill/>
        </p:spPr>
        <p:txBody>
          <a:bodyPr wrap="square" rtlCol="0">
            <a:spAutoFit/>
          </a:bodyPr>
          <a:lstStyle/>
          <a:p>
            <a:r>
              <a:rPr lang="zh-CN" altLang="en-US" sz="2000" b="1" u="sng">
                <a:solidFill>
                  <a:schemeClr val="tx1">
                    <a:lumMod val="65000"/>
                    <a:lumOff val="35000"/>
                  </a:schemeClr>
                </a:solidFill>
                <a:latin typeface="黑体" panose="02010609060101010101" charset="-122"/>
                <a:ea typeface="黑体" panose="02010609060101010101" charset="-122"/>
                <a:cs typeface="黑体" panose="02010609060101010101" charset="-122"/>
              </a:rPr>
              <a:t>融合结果：</a:t>
            </a:r>
            <a:endParaRPr lang="zh-CN" altLang="en-US" sz="2000" b="1" u="sng">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spTree>
    <p:custDataLst>
      <p:tags r:id="rId3"/>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0" y="330835"/>
            <a:ext cx="5669280" cy="460375"/>
          </a:xfrm>
          <a:prstGeom prst="rect">
            <a:avLst/>
          </a:prstGeom>
          <a:noFill/>
        </p:spPr>
        <p:txBody>
          <a:bodyPr wrap="none" rtlCol="0">
            <a:spAutoFit/>
          </a:bodyPr>
          <a:lstStyle/>
          <a:p>
            <a:r>
              <a:rPr lang="zh-CN" altLang="en-US" sz="2400">
                <a:solidFill>
                  <a:schemeClr val="tx2">
                    <a:lumMod val="75000"/>
                    <a:lumOff val="25000"/>
                  </a:schemeClr>
                </a:solidFill>
                <a:latin typeface="汉仪中黑S" panose="00020600040101010101" charset="-122"/>
                <a:ea typeface="汉仪中黑S" panose="00020600040101010101" charset="-122"/>
                <a:sym typeface="+mn-ea"/>
              </a:rPr>
              <a:t>数据集优化</a:t>
            </a:r>
            <a:r>
              <a:rPr lang="en-US" altLang="zh-CN" sz="2400">
                <a:solidFill>
                  <a:schemeClr val="tx2">
                    <a:lumMod val="75000"/>
                    <a:lumOff val="25000"/>
                  </a:schemeClr>
                </a:solidFill>
                <a:latin typeface="汉仪中黑S" panose="00020600040101010101" charset="-122"/>
                <a:ea typeface="汉仪中黑S" panose="00020600040101010101" charset="-122"/>
                <a:sym typeface="+mn-ea"/>
              </a:rPr>
              <a:t>——</a:t>
            </a:r>
            <a:r>
              <a:rPr lang="zh-CN" altLang="en-US" sz="2400">
                <a:solidFill>
                  <a:schemeClr val="tx2">
                    <a:lumMod val="75000"/>
                    <a:lumOff val="25000"/>
                  </a:schemeClr>
                </a:solidFill>
                <a:latin typeface="汉仪中黑S" panose="00020600040101010101" charset="-122"/>
                <a:ea typeface="汉仪中黑S" panose="00020600040101010101" charset="-122"/>
                <a:sym typeface="+mn-ea"/>
              </a:rPr>
              <a:t>迭代优化的引用标注流程</a:t>
            </a:r>
            <a:endParaRPr lang="zh-CN" altLang="en-US" sz="2400">
              <a:solidFill>
                <a:schemeClr val="tx2">
                  <a:lumMod val="75000"/>
                  <a:lumOff val="25000"/>
                </a:schemeClr>
              </a:solidFill>
              <a:latin typeface="汉仪中黑S" panose="00020600040101010101" charset="-122"/>
              <a:ea typeface="汉仪中黑S" panose="00020600040101010101" charset="-122"/>
              <a:sym typeface="+mn-ea"/>
            </a:endParaRPr>
          </a:p>
        </p:txBody>
      </p:sp>
      <p:cxnSp>
        <p:nvCxnSpPr>
          <p:cNvPr id="5" name="直接连接符 4"/>
          <p:cNvCxnSpPr/>
          <p:nvPr/>
        </p:nvCxnSpPr>
        <p:spPr>
          <a:xfrm>
            <a:off x="124460" y="906145"/>
            <a:ext cx="944054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95743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37018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0806430"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1242675" y="637540"/>
            <a:ext cx="316230" cy="268605"/>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03038313138363b3230303930353139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420" y="361315"/>
            <a:ext cx="398780" cy="398780"/>
          </a:xfrm>
          <a:prstGeom prst="rect">
            <a:avLst/>
          </a:prstGeom>
        </p:spPr>
      </p:pic>
      <p:grpSp>
        <p:nvGrpSpPr>
          <p:cNvPr id="16" name="组合 15"/>
          <p:cNvGrpSpPr/>
          <p:nvPr/>
        </p:nvGrpSpPr>
        <p:grpSpPr>
          <a:xfrm>
            <a:off x="432669" y="1373684"/>
            <a:ext cx="4182557" cy="4902764"/>
            <a:chOff x="11160" y="2258"/>
            <a:chExt cx="6128" cy="6851"/>
          </a:xfrm>
        </p:grpSpPr>
        <p:pic>
          <p:nvPicPr>
            <p:cNvPr id="13" name="图片 12" descr="annotation"/>
            <p:cNvPicPr>
              <a:picLocks noChangeAspect="1"/>
            </p:cNvPicPr>
            <p:nvPr/>
          </p:nvPicPr>
          <p:blipFill>
            <a:blip r:embed="rId3"/>
            <a:stretch>
              <a:fillRect/>
            </a:stretch>
          </p:blipFill>
          <p:spPr>
            <a:xfrm>
              <a:off x="11160" y="2258"/>
              <a:ext cx="6128" cy="6077"/>
            </a:xfrm>
            <a:prstGeom prst="rect">
              <a:avLst/>
            </a:prstGeom>
            <a:ln w="15875">
              <a:noFill/>
              <a:prstDash val="lgDash"/>
            </a:ln>
          </p:spPr>
        </p:pic>
        <p:sp>
          <p:nvSpPr>
            <p:cNvPr id="14" name="文本框 13"/>
            <p:cNvSpPr txBox="1"/>
            <p:nvPr/>
          </p:nvSpPr>
          <p:spPr>
            <a:xfrm>
              <a:off x="12635" y="8594"/>
              <a:ext cx="3563" cy="515"/>
            </a:xfrm>
            <a:prstGeom prst="rect">
              <a:avLst/>
            </a:prstGeom>
            <a:noFill/>
          </p:spPr>
          <p:txBody>
            <a:bodyPr wrap="square" rtlCol="0">
              <a:spAutoFit/>
            </a:bodyPr>
            <a:lstStyle/>
            <a:p>
              <a:r>
                <a:rPr lang="zh-CN" altLang="en-US"/>
                <a:t>图</a:t>
              </a:r>
              <a:r>
                <a:rPr lang="en-US" altLang="zh-CN"/>
                <a:t>3 </a:t>
              </a:r>
              <a:r>
                <a:rPr lang="zh-CN" altLang="en-US"/>
                <a:t>迭代标注过程</a:t>
              </a:r>
              <a:endParaRPr lang="zh-CN" altLang="en-US"/>
            </a:p>
          </p:txBody>
        </p:sp>
      </p:grpSp>
      <p:sp>
        <p:nvSpPr>
          <p:cNvPr id="33" name="文本框 32"/>
          <p:cNvSpPr txBox="1"/>
          <p:nvPr/>
        </p:nvSpPr>
        <p:spPr>
          <a:xfrm>
            <a:off x="4702629" y="1060992"/>
            <a:ext cx="7208701" cy="2436244"/>
          </a:xfrm>
          <a:prstGeom prst="rect">
            <a:avLst/>
          </a:prstGeom>
          <a:noFill/>
          <a:ln w="28575">
            <a:solidFill>
              <a:schemeClr val="accent4"/>
            </a:solidFill>
            <a:prstDash val="dash"/>
          </a:ln>
        </p:spPr>
        <p:txBody>
          <a:bodyPr wrap="square" rtlCol="0" anchor="t">
            <a:spAutoFit/>
          </a:bodyPr>
          <a:lstStyle/>
          <a:p>
            <a:pPr indent="0" algn="l">
              <a:lnSpc>
                <a:spcPct val="130000"/>
              </a:lnSpc>
              <a:spcBef>
                <a:spcPts val="0"/>
              </a:spcBef>
              <a:spcAft>
                <a:spcPts val="0"/>
              </a:spcAft>
              <a:buFont typeface="Wingdings" panose="05000000000000000000" charset="0"/>
              <a:buNone/>
            </a:pPr>
            <a:r>
              <a:rPr lang="zh-CN" altLang="en-US" sz="2000" u="sng" dirty="0">
                <a:solidFill>
                  <a:schemeClr val="tx1">
                    <a:lumMod val="65000"/>
                    <a:lumOff val="35000"/>
                  </a:schemeClr>
                </a:solidFill>
                <a:latin typeface="黑体" panose="02010609060101010101" charset="-122"/>
                <a:ea typeface="黑体" panose="02010609060101010101" charset="-122"/>
                <a:cs typeface="黑体" panose="02010609060101010101" charset="-122"/>
              </a:rPr>
              <a:t>数据标注过程：</a:t>
            </a:r>
            <a:endPar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3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针对数据集中正负样本类别比例悬殊的问题，开发标注工具进行正样本标注，使用</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ACL Anthology</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全文信息辅助标注过程</a:t>
            </a:r>
            <a:endPar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gn="l">
              <a:lnSpc>
                <a:spcPct val="130000"/>
              </a:lnSpc>
              <a:spcBef>
                <a:spcPts val="0"/>
              </a:spcBef>
              <a:spcAft>
                <a:spcPts val="0"/>
              </a:spcAft>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通篇阅读的方式不适用于大量标注重要类别引用的场景</a:t>
            </a:r>
            <a:endPar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marL="171450" indent="-171450">
              <a:lnSpc>
                <a:spcPct val="130000"/>
              </a:lnSpc>
              <a:buFont typeface="Wingdings" panose="05000000000000000000" charset="0"/>
              <a:buChar char="Ø"/>
            </a:pP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使用迭代优化的方式，基于已有融合数据集训练的弱分类器进行候选重要引用预测，大幅提升标注效率（降低</a:t>
            </a:r>
            <a:r>
              <a:rPr lang="en-US" altLang="zh-CN"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60%</a:t>
            </a:r>
            <a:r>
              <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rPr>
              <a:t>时间）</a:t>
            </a:r>
            <a:endParaRPr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6475914" y="6440077"/>
            <a:ext cx="2431862" cy="368300"/>
          </a:xfrm>
          <a:prstGeom prst="rect">
            <a:avLst/>
          </a:prstGeom>
          <a:noFill/>
        </p:spPr>
        <p:txBody>
          <a:bodyPr wrap="square" rtlCol="0">
            <a:spAutoFit/>
          </a:bodyPr>
          <a:lstStyle/>
          <a:p>
            <a:r>
              <a:rPr lang="zh-CN" altLang="en-US" dirty="0"/>
              <a:t>图</a:t>
            </a:r>
            <a:r>
              <a:rPr lang="en-US" altLang="zh-CN" dirty="0"/>
              <a:t>4 </a:t>
            </a:r>
            <a:r>
              <a:rPr lang="zh-CN" altLang="en-US" dirty="0"/>
              <a:t>标注程序截图</a:t>
            </a:r>
            <a:endParaRPr lang="zh-CN" altLang="en-US" dirty="0"/>
          </a:p>
        </p:txBody>
      </p:sp>
      <p:pic>
        <p:nvPicPr>
          <p:cNvPr id="2" name="图片 1"/>
          <p:cNvPicPr>
            <a:picLocks noChangeAspect="1"/>
          </p:cNvPicPr>
          <p:nvPr/>
        </p:nvPicPr>
        <p:blipFill>
          <a:blip r:embed="rId4"/>
          <a:stretch>
            <a:fillRect/>
          </a:stretch>
        </p:blipFill>
        <p:spPr>
          <a:xfrm>
            <a:off x="4866898" y="3550489"/>
            <a:ext cx="5455285" cy="2923540"/>
          </a:xfrm>
          <a:prstGeom prst="rect">
            <a:avLst/>
          </a:prstGeom>
        </p:spPr>
      </p:pic>
      <p:sp>
        <p:nvSpPr>
          <p:cNvPr id="11" name="文本框 10"/>
          <p:cNvSpPr txBox="1"/>
          <p:nvPr/>
        </p:nvSpPr>
        <p:spPr>
          <a:xfrm>
            <a:off x="10309747" y="3636463"/>
            <a:ext cx="1591310" cy="1515745"/>
          </a:xfrm>
          <a:prstGeom prst="rect">
            <a:avLst/>
          </a:prstGeom>
          <a:noFill/>
          <a:ln w="15875" cmpd="sng">
            <a:solidFill>
              <a:srgbClr val="00B050"/>
            </a:solidFill>
            <a:prstDash val="sysDash"/>
          </a:ln>
        </p:spPr>
        <p:txBody>
          <a:bodyPr wrap="square" rtlCol="0">
            <a:noAutofit/>
          </a:bodyPr>
          <a:lstStyle/>
          <a:p>
            <a:endParaRPr lang="zh-CN" altLang="en-US">
              <a:solidFill>
                <a:schemeClr val="accent1"/>
              </a:solidFill>
            </a:endParaRPr>
          </a:p>
          <a:p>
            <a:endParaRPr lang="zh-CN" altLang="en-US">
              <a:solidFill>
                <a:schemeClr val="accent1"/>
              </a:solidFill>
            </a:endParaRPr>
          </a:p>
          <a:p>
            <a:r>
              <a:rPr lang="zh-CN" altLang="en-US">
                <a:solidFill>
                  <a:schemeClr val="accent1"/>
                </a:solidFill>
              </a:rPr>
              <a:t>引用所在章节</a:t>
            </a:r>
            <a:endParaRPr lang="zh-CN" altLang="en-US">
              <a:solidFill>
                <a:schemeClr val="accent1"/>
              </a:solidFill>
            </a:endParaRPr>
          </a:p>
        </p:txBody>
      </p:sp>
      <p:sp>
        <p:nvSpPr>
          <p:cNvPr id="12" name="文本框 11"/>
          <p:cNvSpPr txBox="1"/>
          <p:nvPr/>
        </p:nvSpPr>
        <p:spPr>
          <a:xfrm>
            <a:off x="10309747" y="5152208"/>
            <a:ext cx="1591310" cy="868680"/>
          </a:xfrm>
          <a:prstGeom prst="rect">
            <a:avLst/>
          </a:prstGeom>
          <a:noFill/>
          <a:ln w="15875" cmpd="sng">
            <a:solidFill>
              <a:srgbClr val="00B050"/>
            </a:solidFill>
            <a:prstDash val="sysDash"/>
          </a:ln>
        </p:spPr>
        <p:txBody>
          <a:bodyPr wrap="square" rtlCol="0">
            <a:noAutofit/>
          </a:bodyPr>
          <a:lstStyle/>
          <a:p>
            <a:r>
              <a:rPr lang="zh-CN" altLang="en-US">
                <a:solidFill>
                  <a:schemeClr val="accent1"/>
                </a:solidFill>
              </a:rPr>
              <a:t>引文、被引文</a:t>
            </a:r>
            <a:endParaRPr lang="zh-CN" altLang="en-US">
              <a:solidFill>
                <a:schemeClr val="accent1"/>
              </a:solidFill>
            </a:endParaRPr>
          </a:p>
          <a:p>
            <a:r>
              <a:rPr lang="zh-CN" altLang="en-US">
                <a:solidFill>
                  <a:schemeClr val="accent1"/>
                </a:solidFill>
              </a:rPr>
              <a:t>标题信息</a:t>
            </a:r>
            <a:endParaRPr lang="zh-CN" altLang="en-US">
              <a:solidFill>
                <a:schemeClr val="accent1"/>
              </a:solidFill>
            </a:endParaRPr>
          </a:p>
        </p:txBody>
      </p:sp>
      <p:sp>
        <p:nvSpPr>
          <p:cNvPr id="15" name="文本框 14"/>
          <p:cNvSpPr txBox="1"/>
          <p:nvPr/>
        </p:nvSpPr>
        <p:spPr>
          <a:xfrm>
            <a:off x="10309747" y="6021523"/>
            <a:ext cx="1591310" cy="455930"/>
          </a:xfrm>
          <a:prstGeom prst="rect">
            <a:avLst/>
          </a:prstGeom>
          <a:noFill/>
          <a:ln w="15875" cmpd="sng">
            <a:solidFill>
              <a:srgbClr val="00B050"/>
            </a:solidFill>
            <a:prstDash val="sysDash"/>
          </a:ln>
        </p:spPr>
        <p:txBody>
          <a:bodyPr wrap="square" rtlCol="0">
            <a:noAutofit/>
          </a:bodyPr>
          <a:lstStyle/>
          <a:p>
            <a:r>
              <a:rPr lang="zh-CN" altLang="en-US">
                <a:solidFill>
                  <a:schemeClr val="accent1"/>
                </a:solidFill>
              </a:rPr>
              <a:t>标注交互行</a:t>
            </a:r>
            <a:endParaRPr lang="zh-CN" altLang="en-US">
              <a:solidFill>
                <a:schemeClr val="accent1"/>
              </a:solidFill>
            </a:endParaRPr>
          </a:p>
        </p:txBody>
      </p:sp>
    </p:spTree>
    <p:custDataLst>
      <p:tags r:id="rId5"/>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COMMONDATA" val="eyJjb3VudCI6MjcxLCJoZGlkIjoiZmRlODRkNDU5MWNhZTkyMWQwMTQwMTY1ODMxNmJhNDQiLCJ1c2VyQ291bnQiOjI3MX0="/>
  <p:tag name="KSO_WPP_MARK_KEY" val="a5c3c86e-4d36-41d1-8a77-c27a65c0eb17"/>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TABLE_BEAUTIFY" val="smartTable{9078ad49-07d0-48ad-bd78-1183363bcf0f}"/>
  <p:tag name="TABLE_ENDDRAG_ORIGIN_RECT" val="384*326"/>
  <p:tag name="TABLE_ENDDRAG_RECT" val="543*145*384*326"/>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UNIT_TABLE_BEAUTIFY" val="smartTable{56233992-b0a7-4450-a8f3-595287616dd0}"/>
</p:tagLst>
</file>

<file path=ppt/tags/tag69.xml><?xml version="1.0" encoding="utf-8"?>
<p:tagLst xmlns:p="http://schemas.openxmlformats.org/presentationml/2006/main">
  <p:tag name="KSO_WM_UNIT_PLACING_PICTURE_USER_VIEWPORT" val="{&quot;height&quot;:3512,&quot;width&quot;:323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UNIT_TABLE_BEAUTIFY" val="smartTable{3afc320d-40c6-4c30-a089-96cc601c8ac9}"/>
  <p:tag name="TABLE_ENDDRAG_ORIGIN_RECT" val="908*327"/>
  <p:tag name="TABLE_ENDDRAG_RECT" val="30*173*908*327"/>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UNIT_TABLE_BEAUTIFY" val="smartTable{bb933dc6-1575-412a-bca3-85101b205ff0}"/>
  <p:tag name="TABLE_ENDDRAG_ORIGIN_RECT" val="514*257"/>
  <p:tag name="TABLE_ENDDRAG_RECT" val="27*263*514*257"/>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 name="TIMING" val="|19.712|58.398|1.11"/>
</p:tagLst>
</file>

<file path=ppt/tags/tag81.xml><?xml version="1.0" encoding="utf-8"?>
<p:tagLst xmlns:p="http://schemas.openxmlformats.org/presentationml/2006/main">
  <p:tag name="KSO_WM_UNIT_TABLE_BEAUTIFY" val="smartTable{36a8f732-c770-44dd-91ca-e8e4b370dc63}"/>
  <p:tag name="TABLE_ENDDRAG_ORIGIN_RECT" val="422*228"/>
  <p:tag name="TABLE_ENDDRAG_RECT" val="477*220*422*228"/>
</p:tagLst>
</file>

<file path=ppt/tags/tag82.xml><?xml version="1.0" encoding="utf-8"?>
<p:tagLst xmlns:p="http://schemas.openxmlformats.org/presentationml/2006/main">
  <p:tag name="KSO_WM_UNIT_TABLE_BEAUTIFY" val="smartTable{fd49fd53-fbc9-4706-82ae-85fb5128d479}"/>
  <p:tag name="TABLE_ENDDRAG_ORIGIN_RECT" val="404*213"/>
  <p:tag name="TABLE_ENDDRAG_RECT" val="31*126*404*213"/>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UNIT_PLACING_PICTURE_USER_VIEWPORT" val="{&quot;height&quot;:4358,&quot;width&quot;:5769}"/>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TABLE_BEAUTIFY" val="smartTable{2e6304f8-408a-4506-8ebe-a18802940675}"/>
  <p:tag name="TABLE_ENDDRAG_ORIGIN_RECT" val="877*339"/>
  <p:tag name="TABLE_ENDDRAG_RECT" val="47*176*877*339"/>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TABLE_BEAUTIFY" val="smartTable{1e130ed7-6e0a-486c-8448-6f0d45f94177}"/>
  <p:tag name="TABLE_ENDDRAG_ORIGIN_RECT" val="776*438"/>
  <p:tag name="TABLE_ENDDRAG_RECT" val="99*78*776*438"/>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UNIT_TABLE_BEAUTIFY" val="smartTable{ac92fea3-c888-490f-b4f7-dda06ca2ec5f}"/>
  <p:tag name="TABLE_ENDDRAG_ORIGIN_RECT" val="516*133"/>
  <p:tag name="TABLE_ENDDRAG_RECT" val="55*98*516*133"/>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c4NTkwMDc2MTI4IiwKCSJHcm91cElkIiA6ICIyMjUyMzY4NzUiLAoJIkltYWdlIiA6ICJpVkJPUncwS0dnb0FBQUFOU1VoRVVnQUFCTklBQUFGVUNBWUFBQURoM2hHeEFBQUFDWEJJV1hNQUFBc1RBQUFMRXdFQW1wd1lBQUFnQUVsRVFWUjRuT3pkZVZ4VVZmOEg4TThkVm5jajAxQXp0TFJjUWhoRVJja1ZjOGxVMUN4TlVVdC9KUzdraXBoaWF1YXVKV3FrWW1scTdzdmpWbWxQYXZtNEphQ21wYWJpTG00Z213ek16UG45UVhOam1CbWNnV0ZtZ00vNzllTEZ6SjI1ZHc3RDkzN3Z2ZWVjZXc1Q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U1cEhzWFFBaUlpSWlJa2NsaEpBQXVBSndBK0FDUUdIQjZsb0EyUUJVQUxJa1NSTFdMeUVSRVJIWmtyTzlDMEJFUkVSRTVNQmNBRHdIb09ZL3YxMHRXRGNMd0gwQU53SGMrK2M1RVJFUkZXT3NTQ01pSWlJaU1zME5PWlZvUnd1eGpRQUFqOEdLTkNJaW9tTFBrcTdwUkVSRVJFU2xqU3R5ZXFJVmhxVTkyWWlJaU1oQnNTS05pSWlJaU1nMEJRcGZDZVlHbm5jVEVSR1ZDRHlnRXhFUkVSRVJFUkVSbVlGanBCRVJFUkVSbWFsZHUzWUd5OUxTMHVEcTZncFhWLzJPYThIQndSZzVjcVN0aWtaRVJFUkVSRVJFUkdRL1Fvam5oQkM5aEFsYnQyNFZQWHYyRkE4ZlBqVDFGaUdFNkMyRUtPdzRhMFJFUk9RQTJDT05pSWlJaU1oQ0twVUtDeGN1eE5telo1R1FrSUJkdTNiaDNMbHpHREprQ09yVnEyZnY0aEVSRVZFUmtleGRBQ0tpb3FCVUtuOEZFR2p2Y2hBUlVmSDJ6RFBQUUtsVVl1N2N1Zkt5NDhlUFk4NmNPV2pZc0NFbVRacUV3TUJBSEQxNkZMdDM3OGFLRlN2ZzdlMk40Y09IbzFhdFdnQ0E4UEJ3bkRwMUNrbEpTZmI2TTRpSXFKZ1NRcHlJaTR0clp1OXkwTDg0MlFBUmxWU3NSQ01pSXF1NmV2VXFRa05ERVJrWmlXSERobUhHakJrb1U2WU1BTURKeVFrOWUvYkU5dTNiVWF0V0xmVHIxdytMRmkyeWM0bUppS2k0a3lTcHFiM0xRRVJFcFlCU3FSUktwVkxZdXh4RVJGUzg1UjRqN2VIRGgyTEZpaFVpUFQxZGJ3QzBNV1BHQ0kxR283Y3NJU0ZCYk4yNmxXT2tFUkZSZ2ZHYXhqRnhqRFFpSWlJaUlqTjRlSGhneUpBaDhQZjNSNFVLRmZSZUN3b0traCtucHFiaXlKRWo2Tm16cDYyTFNFUkVSRVdNRldsRVJFUkVSQmJRYXJYNDRZY2Y0T3JxYXZSMVB6OC9HNWVJaUlpSWJJVmpwQkVSRVJFUkVSRVJFWm1CRldsRVJFUkVSRVJFUkVSbTRLMmRSRVJFUkVRVzZ0Njl1NzJMUUVSRVJIYkFpalFpSWlJaUlndTBhZE1HYytiTWdiT3o4VlBwaUlnSUtCUzg4WU9JaUtna1lrVWFFUkVSRVpGcFdnQlp1UmNzV0xBZzN4Vm16WnFWZDVIcW4rMFFFUkZSTWNlbU1pSWlJaUlpMDdJQTNDL2tOdTRqVDJVY0VSRVJGVS9za1VaRVJFUkVaSm9Ld0UwQUFRQ2VBK0JtNGJyMy8xbGZaZjJpRVJFUmthMnhJbzJJaUlpSXlMUnM1RlNHcFFCd2dXVjNkR2ovV1YvMXoyOGlJaUlxNWxpUlJrUkVSRVJrZ2lSSkFqa1ZZZXhSUmtSRVJCd2pqWWlJaUlpSWlJaUl5QnlzU0NNaUlpSWlJaUlpSWpJREs5S0lpSWlJaUlpSWlJak13SW8wSWlJaUlpSWlJaUlpTTdBaWpZaUlpSWlJaUlpSXlBeXNTQ01pSWlJaUlpSWlJaklESzlLSWlJaUlpSWlJaUlqTXdJbzBJaUlpSWlJaUlpSWlNN0FpallpSWlJaUlpSWlJeUF5c1NDTWlJaUlpSWlJaUlqSURLOUtJaUlpSWlJaUlpSWpNd0lvMElpSWlJaUlpSWlJaU03QWlqWWlJaUlpSWlJaUl5QXlzU0NNaUlpSWlJaUlpSWpJREs5S0lpSWlJaUlpSWlJak13SW8wSWlJaUlpSWlJaUlpTTdBaWpZaUlpSWlJaUlqSWdYaDdlemNTUXB3VVFqenk4Zkh4dDNkNTZGK3NTQ01pSWlJaUlpSWljZ0FOR3paMDlmSHhtZVRzN0J3blNaSy9KRWtlQ29YaXFGS3BuT25sNWVWdTcvSVJLOUtJaUlpSWlJaUlpT3pPMjl1N2tadWIyMUdGUWpGVGtpVG5OOTk4RThIQndWQW9GRTRBSm5sNGVNU3lkNXI5U2ZZdUFCRlJVVkFxbFFJQVltTmptZWVJaUlpSWlNaGhOV3pZME5YRnhXV2NRcUdZQnNEWjA5TVRreWRQUnZQbXpRRUFwMCtmeHJScDAzRHQyalVBMEFDWTgralJveGtKQ1FtWmRpeDJxY1VlYVVSRVJFUkVSRVJFZHBDM0YxcHdjREEyYjk0c1Y2SUJRT1BHamZIOTk5K2piOSsrN0ozbUFOaFRnNGhLQkI4Zm56Y2xTV3FyZXk1SjBsZ0FFRUlzMEMwVFF2d1NIeCsveHg3bEl5SWlJaUlpMG5sYUx6UlQyRHZOL2xpUlJrUWxnbEtwN0FSZzMxUGUxamsyTnZZSFc1U0hpS2dvZVh0N04zSnljbG9GNENVaFJLZjQrUGlUOWk0VEVWRmhNYmRSYWVIdDdkM0kyZGw1TlFDbEpFbm8wYU1IeG80ZGl6Smx5cGkxdmtxbFFsUlVGRFp1M0FpdFZnc0FmMnExMm9IY1oyeURGV2xFVkNMNCtmbTVhTFhhZTVJa1ZUYjJ1aEFpV2FGUVZEMTE2bFMycmN0R1JHUXRlVnV2LzFuTTFtZ2lLdGFZMjZpMEtHZ3ZORlBZTzgwK1dKRkdSQ1dHVXFsY0EyQ0FzZGVFRUd2aTR1SUcycmhJUkVSV2s3ZjF1a3VYTG5CMWRjWE9uVHZaR2sxRXhSWnpHNVVXaGUyRlpncDdwOW1lazcwTFFFUmtMYzgvLzd4R2txUytKbDZPdkh2MzdnV2JGb2lJeUFvYU5tem9XcU5HalhBbko2Y05BR3A0ZW5waTl1elpHREJnQUZxMWFvVm16Wm9oUGo0ZWp4OC9mazZTcFBjOVBUM2QzTnpjL3BlY25LeTJkOW1KaUV4aGJxUFN3bFNzOSt2WER5NHVMb1hldnJPek0xcTBhTUY5eG9iWUk0MklTZ3d2THkvM1o1NTU1cjRrU2VYenZKU2FrcEx5M045Ly82MnlTOEdJaUFySTNOWnJ0a1lUVVhIQzNFYWxSVkgxUWpPRis0eHRzQ0tOaUVvVXBWSzVBY0E3ZVJadmlJMk5OZFZUalJ5WVVxbjhHVUE3ZTVlRC9pV0VPQkVYRjlmTTN1VW82VGlUVituQlBPZDRtT2VLRG5NYmxSYldIZ3ZOVXR4bmlwYkMzZ1VnSXJJbXJWYTdOZTh5SVlUQk1pbzJlSEhwWUNSSmFtcnZNcFIwM3Q3ZWpkemMzSTRxRklxWmtpUTVCd2NIWS9QbXpXYWRmRGR1M0JqZmYvODkrdmJ0QzRWQzRRUmdrb2VIUjZ5UGo0OS8wWmVjQ29oNXpzRXd6eFVONWpZcUxRb1Q2OWJDZmFab3NVY2FFWlVvM3Q3ZTVaeWRuZThEMFBXWHpsQ3IxVlhQbkRtVGJzOXlVY0VvbFVvQkFLZE9uYkozVVFpQW41OGZBQ0EyTnBibkQwV0FNM21WVHN4empvVjV6dnFZMjZpMHNIY3ZORk80ejFnZmU2UVJVWW55VDRYWkQ3a1cvY0JLTkNKeWRFWFJlczNXYUNLeU4rWTJLaTBjb1JlYUtkeG5ySThWYVVSVUVtMHo4WmlJeUtFMGJOalExY2ZIWjVLenMzTWNBS1ducHllV0xGbUN5Wk1uVzJVZ1lqYzNONHdiTnc0clY2N0VpeSsrQ0FEMUZRckZVYVZTT2RQTHk4dTkwQjlBUkdRRWN4dVZGa1VkNjliQ2ZjYTZXSkZHUkNXT0pFbTdoQkFxSVlRcU9UbDV0NzNMUTBSa2pDMWJyOWthVFVTMnd0eEdwWVVqOTBJemhmdU1kZkRlZnlJcWtaUks1VzRBaUkyTjdXcnZzbERCY2V3Z3g4S3hnNnpEM21Pb2NLd1V4OEk4NTFpWTV3cU91WTFLQzN2SHVyVndueWs0OWtnam9wSnE2ejgvUkVRT3d4RmFyOWthVFVUV3h0eEdwWVVqeExxMWNKOHBPTGEwT0NhbmV2WHFQVk8yYk5sbnRGcXRoNU9UazRjUXdrT1NKQThBejBtU1ZGRUlVUUZBUlVtU0tnZ2hLdWgrQTNENTU4ZFpraVFYQU02NjV3RFUvL3hrQ3lIVUFMTC9lWjRsU1ZLYUVDSlZrcVJVSVVTcUVDSkZrcVJVQUNrQTdrdVM5RWlyMVQ1U0tCU1AxR3Axa3BPVDA2TzR1TGlrZjlZbktpeXJ4N3dRd2xtU0pNWjhNY2VlR282RlBUVUt6bEZicjlrYWJYL01jNDZGZWM0eXpHMVVXamhxckZzTDl4bkw4QUJoQjk3ZTN1VUExSFp5Y25vQmdDZUFtcElrMVJaQ2VFbVNWQnRBRGVSVUJqZzZEWURiUW9pckFCSWtTYnFxMVdwdkFyaXRWcXR2Q2lHdW5EdDNMczNPWlNRSHdKaW5ndUlGcG1QaEJXYkJlSHQ3TjNKMmRsNE5RQ2xKRW5yMDZJR3hZOGM2ekNERUtwVUtVVkZSMkxoeEk3UmFMUUQ4cWRWcUI4Ykh4NSswZDlsS0ErWTV4OEk4Wno3bU5pb3RIRDNXcllYN2pQbDRnQ2hDalJvMXF1Yms1TlJBa3FTWEZBckZLMEtJaHBJa05RUlFLNy8xbkoyZDhjd3p6NkJDaFFxb1dMR2kzdTlubm5rRzVjdVhSOW15WlZHdVhEbjV0KzZ4czdNem5KMmQ0ZVRrSlA5MmNuS0NRcUdBRUFKcXRSb2FqVWJ2dDFxdHhwTW5UNUNlbm83MDlIUmtaR1RJdjlQUzBwQ1VsSVRVMUZTa3BLVEl2MU5TVXZENDhXTmtaV1hsOTZjSUljUnRTWkxPYWJYYWN3cUY0aThoeEdVQWY4YkZ4ZDIyNW5kTmpvRXh6NWkzTmw1Z09oWmVZRnFtdUxWZXN6WGFQcGpuSEF2ejNOTXh0MUZwVWR4aTNWcTR6endkRHhEV0lYbDdlM3M1T3pzMzFHcTFyeWtVaXFZQW1pR241NDJCU3BVcW9YcjE2dkQwOUVTVktsWHcvUFBQdzlQVFUxN200ZUVCU1hMOGY0MFFBa2xKU2JoejU0N2V6NE1IRDNEbnpoM2N2bjBieWNuSnB0YTlMMG5TY1NIRWNRQm5GQXJGdVZPblRsMEJJR3o2UjFCQk1lWVo4emJCQzB6SHdndE04eFhYMW11MlJ0c2U4NXhqWVo3TEgzTWJsUmJGTmRhdGhmdE0vbmlBS0JpblJvMGFOWFIyZG02cVVDamFDQ0dDSkVtcWx2c05raVNoZXZYcXFGMjdObDU4OFVYVXJsMGJ0V3ZYUnAwNmRWQ3hZa1Y3bGR2bVVsTlRjZlhxVmZubjJyVnJ1SHIxS203ZHVxWGJJWE43cU5WcWYxWW9GUC9WYURRblRwOCtmUlljajhwUk1PYk54SmkzTGw1Z09oWmVZRDVkU1dtOVptdTA3VERQT1JibU9lT1kyNmkwS0NteGJpM2NaNHpqQWNKTTN0N2V0UlVLUlh0SmtycEtrdFFXZ0Z3ejRPVGtoTnExYTZOZXZYcW9XN2N1R2pac2lQcjE2Nk5zMmJKMkxMRmplL0xrQ1M1Y3VJQno1ODdoNHNXTHVIVHBFdjcrKzI5b05KcmNiMHNIY0ZBSXNVY0ljU0ErUHY2U25ZcGJLakhtcllzeFh6Qzh3SFFzdk1ETVgwbHJ2V1pydEcwd3p6a1c1amxEekcxVVdwUzBXTGNXN2pPR2VJQXd6Y1hIeDZlcEpFbHZBT2d0U1ZJRDNRdGx5NWJGcTYrK2lvWU5HNkpKa3lidzlmVkZ1WExsN0ZqVWtpRXpNeE54Y1hINC9mZmY4Y2NmZitDdnYvNUNXdHEvNDdZTElTNEIyQUxneDZ5c3JLUG56cDNMZDdBcXNoaGozc1lZODAvSEMwekh3Z3RNNDBwNjZ6VmJvNHNXODV4allaNzdGM01ibFJZbFBkYXRoZnZNdjByOUFTS3Z4bzBiK3pvNU9iMHJoQmdzU2RKelFNNHRheSs5OUJMOC9mM1JwazBiK1ByNndzbkp5ZDVGTGZHMFdpM09uRG1EZ3djUDR1VEprN2h3NFFLRXlCbE9TZ2lSSkVuU2FvMUc4LzNwMDZkUDJMbW94UnBqM25FdzVnM3hBdE94OEFMVFVHbHB2V1pyZE5GaG5uTXN6SE01bU51WTIwcUwwaExyMXNKOUprZXBQa0RvK1ByNlZoZEM5SkVrYWFpdUY0Nkxpd3Y4L2YzUnFsVXJ0R25UQnM4OTk1eTlpMW5xSlNVbDRlREJnemg4K0RDT0h6OE9sVXFsZStsdkFDdUVFQnZqNHVLdTJiR0l4UVpqdm5oZ3pQTUMwOUh3QXZOZnBiWDFtcTNSMXNjODUxaEtlNTVqYm1OdUt5MUthNnhiUzJuZlowcmxBVUxIMTllM3NTUkpZUUFHQUhCV0tCUm8zTGd4T25Ub2dDNWR1cUJDaFFyMkxpS1prSjZlamg5Ly9CRS8vZlFUWW1OamRlTk1hWVFRbTRRUWkwcGJqYmk1R1BQRlYybU5lVjVnT3BiU2ZvR3BVOXBicjlrYWJWM01jNDZsTk9jNTVqYm10dEtpdE1lNnRaVG1mYWJVSFNBQVNJMGJOKzZnVUNqR1M1SVVCQUJWcWxSQjkrN2Q4ZmJiYjdNWFRqR1VsSlNFclZ1M1l2djI3Ymg3OTY1dThXOEE1c1RHeHU0RllEQlZZaW5EbUM5aFNsUE04d0xUc1pUbUMweUFyZGQ1bGZiV2FHdGhubk1zcFRIUE1iZnBZMjRydVJqclJhTTA3ak9sNWdBQkFFcWwwZy9BSWdDdkE4Q3JyNzZLZDk1NUIxMjZkSUd6czdOOUMwZUZwdEZvc0gvL2ZtellzQUZuejU0RkFBZ2hUZ2tod3VMajQ0L1l1WGgyd1pndjJVcER6UE1DMDdHVXhndE1IYlplRzFlYVc2T3RoWG5Pc1pTMlBNZmNaaHh6VzhuRFdDOWFwVzJmS1MwSGlKck96czR6QUF3Q2dJWU5HMkxreUpIdzkvZTNiOEdveUp3NWN3YUxGeTlHWEZ5Y2J0R203T3pzaUxObnoxNnhaN2xzaFRGZitwVFVtT2NGcG1NcGJSZVlBRnV2elZVYVc2T3RoWG5Pc1pTV1BNZmNaaDdtdHVLUHNXNWJwV1dmS2RFSENBQk92cjYrb1pJa3pRWGdYck5tVFlTR2h1S05OOTZBSkpYMFA1MkVFRGg4K0RDV0xGbUNLMWV1UUFpaEFqQTFMaTV1QVFDMXZjdFhSQmp6cFZoSmpIbGVZRHFXMG5LQnFjUFdhOHVVdHRab2EyR2VjeXlsSWM4eHQxbUd1YTM0TWlmVzFXbzFKRW1DazVPVC9RcGF3cFNHZlVaaDd3SVVGVDgvUDArbFV2bVRKRW1MM2R6YzNFZU1HSUZ0MjdhaFk4ZU9yRkFvSlNSSlF1dldyYkZod3dhTUh6OGVaY3FVY1pNa2FiWlNxZnpOeDhmSHk5N2xzemJHUEpXMm1DOE8vUHo4a0pxYWF0VnRKaWNuNCt1dnY3YnFOa2xmdzRZTlhYMThmQ1k1T3p2SEFWQjZlbnBpeVpJbG1EeDVzbDB2Tk5YcWYrdkRWU29WOXUzYmwrLzdqeDA3cHZmOG4wbEtudXJNbVRPWU4yK2UzckoxNjlZaE1URVJRRTZsL2FaTm13eldjM056dzdoeDQ3Qnk1VXE4K09LTEFGQmZvVkFjVlNxVk03Mjh2TnpOK25BaUtqTEdjdHZISDMrTW9VT0hHdVMyYTlldUlUSXlVbmNSYkxHaU9QNFZwZnp5SzNOYjhXUEpjZnlUVHo3Qm1qVnJMTnIraFFzWE1ITGtTSXZXZWZqd29WeFJiNjZZbUJoa1pHUll0STRsZHU3Y2FmRnJFUkVSdUh6NXN0Nnk0Y09INnowdkRmdE1pYnk2OXZYMURRQ3dYWktrYXJWcjE4Ym5uMytPZXZYcTJidFlaR2ZYcjE5SFJFUUUvdnJyTHdnaEhnRjRKeTR1N29DOXkyVU5qSGt5cGlURWZFRjZhdlRwMHdlWm1abFBIUWZ3enAwN09IcjBLQUFnTUREUXJHM1BuVHNYTFZxMHdLRkRoeEFaR1dud2VscGFHbzRlUFFwWFYxY0FPUmNTQnc4ZWxHZkV6Y3JLUWtCQUFNcVhMMit3WHU1bGFXbHBPSEhpaE5IVzBZU0VCUFRxMWN2a2QyTHBTZHJubjMrT2poMDdtdlZlOXRRd3JVbVRKcWhSbzRiUjEyN2R1b1hmZi85ZGZ0NnVYVHVEOTZTbHBjSFYxVldPSFozZzRHQ01IRGtTV1ZsWjZOZXZIOGFNR1lNV0xWcmc3dDI3Nk42OU80NGZQMjZ5VE8zYXRjT2FOV3R3OU9oUi9QcnJyOUJxdGJoOSs3YmV4YTBRQXE2dXJ0aTdkNis4TERvNkdpa3BLWmd3WVFLMmJkdUduajE3WXVuU3BiaDM3eDZtVFpzR3RWcU5nSUFBbkR4cHVtRzVOTFJHV3d0N3BEbVdrcHJuVE9XMkhUdDJZTk9tVFlpSmlZR0hoNGY4ZnExV2l3OC8vQkNEQmcxQ3k1WXQ1ZVgyT1A0NVVuNWxibk44bGg3SHo1MDdoeWxUcG1EVHBrMUd6eDEzNzk2TmRldldHU3kvZVBFaVhucnBKWU56dGUrLy85N281eng4K0JCdnZQR0cyYm4rMHFWTEdEdDJMSGJ1M0psdnA0aVRKMDhpTkRUVXJHMGVQbnhZNzN2dzkvYzNlU3czOXRxMWE5Y3dlUEJnL1BEREQxaTFhaFUrK3VpanAyNm5wTzR6SmVvQUFRQktwZkl0SWNRV1NaSmMzMzc3Yll3ZE94WXVMaTcyTGhZNUNMVmFqYVZMbCtwYUhiSzFXdTNnK1BoNHc4eFlqRERtS1QvRlBlWUxXcEcyWU1FQ3ZQRENDL20rTHlBZ1FLNUlzeFkvUDcrblhraTBiTmxTNzJSRG85R2dhZE9tZW4ram41OWZnU3ZTc3JLeURKWUZCQVJndzRZTnVsWkJQYzdPemxBb3pPdWdYbEl2TUlIQ2o2R1NYenc5TGRhMmJkdUdkZXZXWWNXS0ZYb1hzbm1kUDM4ZW8wYU53cXhaczFDMWFsVU1HREFBaHc4Zk52bitkdTNhNFlVWFhrRGJ0bTNScmwwNy9QZS8vOFhBZ1FPeGYvOSt0R25UQnE2dXJ2anFxNi9nNHVLQ0lVT0d5T3YxN2RzWGtaR1JxRisvdm54eW5KYVdocTVkdTJMbHlwV29WYXNXWG4vOTlYd3I4WFJLeTFncGhjR0tOTWRTMHZLY09ibHR3WUlGcUZLbENtN2Z2bzM5Ky9mTHl6VWFqY0Z4NkwvLy9hL1J6eW5LNDU4ajVsZm1Oc2RqVHF5M2J0M2E2THBhcmRib3VWQk1UQXhlZnZsbCtmbjQ4ZVB4emp2dm9FbVRKdkt5YjcvOUZnQXdhTkNnZk12M3RJcTBzMmZQWXNTSUVmTHpqSXdNdUx1NzUzdU9kdWpRSWFOL1M5T21UWEg0OEdHVUxWdlc2SG9kT25RQUFEeDY5TWprZnFGN3pkblpXZTZoK2NVWFg4RFoyUmtqUm96UXF6ekxmYTV3OHVSSkJBUUV3TjFkditOWlNkdG5TdFMwZlQ0K1B0MkZFTnVjblowVjQ4YU5RNTgrZmV4ZEpISXd6czdPQ0FzTFE5MjZkVEZ0MmpTWDdPenNOYjYrdms1eGNYR1c5ZWQxRUl4NWVwcVNGdlBtR2pWcWxGeWhmUFhxVmRTdVhkdmdjVW1WdDhWZHg4WEZ4ZVJycFowMXhndkt6czQybVlPenM3T05MbGVwVkZpNGNDSE9uajJMaElRRTdOcTFDK2ZPbmNPUUlVT005aXB1MEtBQm9xT2pVYXRXTFp3N2R3NlZLMWZPdDB5dXJxNllPWE1tYXRhc2lkVFVWTVRGeGFGMzc5N1lzMmNQMXE5ZmozNzkraUV1TGc3UjBkSHlPbGV1WE1IbHk1ZFJ2MzU5dlcyVkwxOGVmZnIwd2UrLy93NVBUMCt6WTZseDQ4YjQvdnZ2ZGEzUlRscXRkcEtIaDBkdzVjcVZpMzFyTkpHak16ZTNqUmt6UnU3eEVoRVJnWVVMRnlJMU5SVlRwMDRGQUd6YXRBbXRXclhDODg4L2Ircy9BWUJqNWxmbU5zZGlicXpyS3A1aVltS1FucDZPVWFORzZiMitiOTgrN04yN0YxRlJVUUJ5NHF0djM3N3k2OG5KeVRoKy9MaGVEOG1FaEFSNGVucml4eDkvQkFDRWhJU2djK2ZPOFBQejArdHRLWVFBb0YrWnA5VnE0ZUhoZ1owN2QrSzExMTZUeXhjYkc0dDU4K1poOWVyVkZwKzdwYWFtd3NYRnhXUWxHZ0M1d3R6ZjMxK3Y4ankzdks5bFpHUmc5KzdkZWtNN2FEUWEvUEhISHdDQUR6NzRBQmN1WElCS3BjSXZ2L3hpc0wyU3RzK1VtSW8wSHgrZmxncUZZck5Db1ZCRVJrYWlhOWV1OWk0U09iQXVYYnFnWExseUdEOSt2RUtqMGNUNCt2cmVqNHVMeTMrd0dRZkRtQ2RMbElTWXQ4VGl4WXZsSG1tQmdZSHlRYjkxNjlieTR3TUhDbmVYNjhjZmY0eFRwMDZaM1p0TFI2dlZHcjMxeE5peS9CaTdoZlBiYjcvRmE2KzladlQ5bjMvK09lclhyNDhQUC93dzM1T3Iwc1NhTTNtNXVMZ1lIVGNNeU9reGtkZng0OGN4Wjg0Y05HellFREV4TVFnTURFVGZ2bjJ4ZS9kdWhJV0Z3ZHZiRzhPSEQwZXRXclh3Nk5Fam83ZmZDaUVNWm1QV2FyWFl1blVydkx5ODBLZFBINFNHaGlJN094dGx5cFJCV0ZnWXlwY3ZqeSsvL0JJYk5teEFaR1FrMXExYnB4ZkRHemR1bEUvMjg5TGRPdkx3NFVPTEtobDFZNlYwNk5CQjF4cXRHeXVseUZ1amhSQVNBRmNBYmdCY1lObjR3Rm9BMlFCVUFMSWtTVEwreFJBNUdITnoyNVl0VytRS0E5MEYvUGJ0MjNIMTZsVXNXclFJUU02eDhydnZ2c05iYjcwbHIyZnI0NThqNWxmQXZybk5sTktXOHdwNkhHL2V2RGsrKyt3emc0cTBFeWRPNlAzZlhWeGNUTjZxYVk1OSsvYko1MXk2SG1tNWU1RmR1SEFCRXlaTTBGdm45dTNiQ0E4UFIxWldGcnAzNzI1MHUzdjI3REc1LzEyL2Z0M2tyZEI1YWJWYWRPN2MyYXozcmx1M0R1bnA2UkJDWVAzNjlmTCtYS2xTSlFnaE1HREFBRFJ0MmhRZE8zWTBXZm5uaVB0TVFaV0lpalEvUHo5UHJWYTdGWURMeHg5L3pBb0ZNa3ZyMXEwUkdSbUpxVk9uT2dOWTYrUGo0eGNmSDU5ZzczS1pnekZQQlZHY1k5NVNraVNoWjgrZUFJRE16RXo1Y1VaR2h2elkxZFVWUVVGQkpzZEhlL0xraWRIS2doNDllbURjdUhHNGVQRWl0bTdkaXFwVnE4cXZyVnk1OHFsanN5a1VDcjFiWTNTM3R1UmVaczQ0WnlkT25EQllsdCtNVTMzNzlzWDY5ZXZScTFjdmpCczNEdTNidDMvcVo1UmsxcDYxTGpzNzIrUUpiKzRlRTFldlhzVzhlZk53K2ZKbCtXUlN4OG5KQ1QxNzlrU1hMbDBRRXhPRGZ2MzZvVmV2WGdnTEN6TVllMlR1M0xsUUtCUVlOMjZjM3ZLV0xWdktKN0R4OGZFSUR3L1hHOThvOS9GQ285RWdMQ3dNang4L3hpdXZ2SUtaTTJmaXQ5OStlK3JmbXBLU2drcVZLajMxZlhuWnFUWGFCY0J6QUdyKzg5dVNwdjBzQVBjQjNBUnc3NS9uUkE3Tmt0eld1M2R2OU83ZFd6N20vUGUvLzVWN3NYYnYzaDNwNmVsUXFWUll2bnc1N3R5NUF5OHZMeWdVQ3BzZi94d3h2K2JtWUQxdFNrM09LOHh4dkdIRGhnQnliamRzM0xneEFDQTlQUjIvL1BJTGhnMGJablNkWnMyYW9XN2R1aWEzK2ZEaHc2ZE9BdlEwTjI3Y3dNaVJJL0hvMGFOOHg4TFZOWGlkUG4xYWIyZ0dIYTFXYTFBUnJKTTczaFVLaGNreTUxNy96cDA3MkxCaEE0Q2NjUW5QbkRrRGhVS0JkZXZXb1diTm12RDM5MGViTm0wQTVPelhUeHRteU1IMm1RSXBFUlZwUW9pbGtpUlY2OVNwRTk1Nzd6MTdGNGVLa2E1ZHUrTDgrZlBZdUhHakI0QnZBTFMxZDVuTXdaaW5naXF1TVc4SklRU2NuWjJ4YmRzMkFEazkwblNQVzdkdUxUL1cwVlVjWkdSazZQWFU4dlB6dys3ZHUxRzVjbVdEU3JXVWxCU2twNmZyWFVRQU1Ib3lrNXM1SnhmbXNuU2E5dHExYTJQNTh1WFlzbVVMcGs2ZGloOSsrQUVSRVJINWpobFRFbG16RjFwdVgzNzVwVjZGVlc1SGpoeVJIMWVxVkFsS3BSTHo1OC9YaTdjMmJkckl0MWE1dTd0aitQRGg2TnExcTlGZUgwSUkvUHJycndnUEQ4ZkJnd2NSRUJBQU56YzNBRG5qRUxtNnVpSXhNUkZ4Y1hHNGN1VUtFaE1UVWExYU5UbW1kVHAwNklEZHUzZmovZmZmUjkrK2ZmSExMNzhnSkNRRTgrZlB6L2R2dlgzN05xcFZxMmJaRi9RUE83Ukd1eUhuZ3JJd0F5SUdBSGdNQjcrb3BOTE5HcmxOcVZSaXlaSWxxRjY5T2hJVEV4RVJFWUZQUHZrRXp6NzdMRUpDUXJCNDhXTFVyRm5UNXNjL1I4dXZ4amhRVDVzU24vT3NkUndmTW1RSUZpMWFoRldyVmtHaFVHRGx5cFZvM2JxMVFXenJlSGg0WU8zYXRTYTNaMjdQTGxQaTR1SXdkdXhZakJ3NUVwOTk5cGxaSFNVYU4yNXNVQkU4ZXZSb3ZQNzY2NmhUcHc0YU4yNmM3MFFGNXZaSSsrNjc3OUM3ZDIrc1diTUczdDdlOFBiMmhyKy9QMnJXcktuM1BpRUVKRW5LOXpOMUhHaWZLWkJpWDVIbTQrUFRBVUR3czg4K2k0aUlDSHNYaDRxaEVTTkc0UERodzdoejUwNGJwVkw1VG14czdFWjdseWsvakhrcXJPSVc4NVo2OHVRSlB2cm9JL25rMkZTUE5BQll1SENoZkl2R3h4OS9qSjQ5ZTZKVHAwNTYyN3QzN3g0R0RoeUlKVXVXNEtXWFhnS1EwK3F0MFdnTWVyTTllZklFLy9uUGYweDJxVmVwVk1qS3l0SnJKZGN4dHN6YUpFbkMyMisvaldiTm1pRWlJZ0puenB5Uld4QkxBMnYzUXJ0MDZaTEJiU0U2OSs3ZE0zb3l2bS9mUGd3Wk1nVCsvdjd5SU53NlFVRkI4dVBVMUZRY09YSkVMMTUxZnZ2dE42aFVLalJ2M2h3eE1URll0V29Wb3FLaVVMWnNXV2kxV3JpN3UrUEFnUU1JRHc5SDE2NWRFUlFVSkZlZ2pSZ3hBa3VXTE5IYlhtaG9LSm8wYVlLa3BDUlVyRmpSYUVXYVZxdkYrdlhyRVJRVWhETm56dUNWVjE1NStoZVVEeHUyUnJzaXAxZEdZVmphcTZQRVVxdlZrQ1RKNG9wOFczRGtzdEo0dHJBQUFDQUFTVVJCVkJVMWErVzJ5cFVybzNuejV0aXlaUXVXTFZ1R3lNaElLSlZLREJreUJJTUdEVUtEQmcxdyt2UnBteHovSERtLzVzY0JldHFVNkp4bnplTjQrL2J0c1d2WExpeGV2QmorL3Y3WXMyZVAzT3ZLbUtTa0pBd2NPTkNpejhoZFNaWGZHR2xBVHUrdy92MzdJemc0R0o5OTlwbGV3MWR1K2QyMWNPUEdEWnc0Y1FKVHAwNUYrL2J0OVNZQU1jYmNIbWtkTzNaRS9mcjFkWk9YR2ZYa3lSUGN2bjNiNGg3ckRyRFBsRTVLcGZLd1Vxa1VHemR1RlBZU0d4c3Jzckt5aEJCQ3JGcTFTcVNucDV0ODd5Ky8vQ0x1M3IwclAyL2V2TG5lNjN2MjdCRTNiOTRzTm1VN2NPQ0FXTEpraWNHMmdvT0RoVWFqS1V6UmJlcW5uMzRTU3FWUytQcjZ4dGs3cHAvR0dqRmYxSEdSblowdFA4N016QlI3OSs0dGNGa2QyZDI3ZDBYbnpwMzF2cityVjYrS3dZTUhtMXhudzRZTjh1UEV4RVR4MjIrLzZiMSs2TkFob2RWcTgvMWNwVkpad0JML3E3akV2RktwdE9qdjFXZzBvbVhMbG5MK2FkbXlwUkJDaU1XTEY0dHZ2dmxHQ0pFVGs5dTJiUk8vL1BLTHZONzI3ZHZGMEtGRDliNTdwVklwa3BLU2hCQkM3TnUzVDNUcTFFbmN1WFBINUdlbnBxWUtQejgva1pHUm9iZU5sSlFVK2ZtMWE5ZEV2Mzc5OU5aVHE5VUdmNk5TcVJScXRkcm81MXk5ZXRYaUdGQXFsZUxxMWF0Nnl3cVNvM1gvRDN2SGhhVWFObXpvNnVQak0wbXBWR1lybFVyeDVwdHZpcU5IajFyODkrZG4rL2J0NHRDaFEwSUk0LzlUWTkrbFNxV3krSFdWU2lWNjl1d3AxcTVkS3k5YnRXcVZtRDkvdm5qNDhLRWNPNU1tVFJMZHVuVVQzYnAxRTAyYU5KRWZCd1VGeWVzMWFkSkVkT3JVU1hUcTFFbnZNNW8wYWFMMytNcVZLMkxRb0VFaUpDUkVQSHo0VVBUbzBVUEV4OGZuLzRWWUlENCtYZ1FIQit2aVM2MVVLbWQ2ZVhubGY3VnFKaUhFYzBLSVhvVXNZbThoUkdFdlRFMnlOTStaa3ZmL2FBbU5SaVBTMHRMRTNidDN4WTBiTjB5K2I4S0VDV0xWcWxVV2JmdXZ2LzRTSTBhTUtIRFp6RldRc2hsVG5QS2N0WEtiTHY2dVhMa2loZ3daSXQ1Nzd6MXg1Y29Wa1pTVUpQcjM3eS9tejUrZjcvcEZmZnh6dFB4cXJxTE1iYWFJWXBEekNxS29qdU1wS1NtaVU2ZE9vbm56NXVMVXFWUDV2cmRwMDZiaXZmZmVNL21UTndlSGhJU0l6TXhNK2ZtREJ3OE1ZdmZhdFd0aXdvUUpCcCtWWDR5YmlrT3RWaXRDUTBQbC9kVlluQjg0Y0VDK0JoUkMvM2lmbDdIWGNsOEg1ajFYV0x4NHNXalpzcVg0NnF1dlRHN3phZXl4enhSVXNlNlI1dXZyMndEQTZ4NGVIa1piRkd6aDc3Ly94cGd4WTdCKy9YcDRlbnJpNzcvL3h2cjE2L1B0M2p4MDZGRE1uajBiRFJvMGtKZGxaR1JnN3R5NU9ILytQR2JQbmkwdjEyZzBhTkdpQmVyVXFRTWdaMWFRbzBlUDRvMDMzc0N6eno0cnYrL2F0V3Y0My8vK1o5T3lDU0d3Y3VWS2pCOC8zbUE3MTY1ZE16bFljVUJBZ0Y0cjBxMWJ0d3hhcis3ZHU1ZnZWTmJXMXE1ZE8xU3JWZzJKaVlrK2pSczNibnI2OUduRHdZZXN5TmZYdHowQWRWeGMzQkVBYWd2V0szVE1GM1ZjWkdWbG9WKy9maGd6Wmd4YXRHaUJwS1FrZlBycHA0WHU3bXh2WjgrZXhhQkJnL1JhZG5idDJvWEdqUnZyM1Q1dzhPQkJlSHQ3bTl6T3NtWEw4TTQ3N3dBQTB0TFNNSG55Wk15YU5Rdk5temZIcVZPbnNIRGhRalJyMWt5K2phQ29GSmVZdDlUbHk1ZFJ0V3BWZzFzMVB2endRMHlZTUFFTEZpekE0Y09INGVQamcyN2R1Z0hJeVVFclZxekFpaFVyVEhaRjc5U3BFeTVjdUlDUFAvNFlxMWF0TWpwWS8rblRwMUdtVEpsOFcwV041VHQ3c1hTUWFGdXlacnhZdXhlYU1ZOGVQVUpVVkJTbVQ1K3V0enp2bUQ1OSt2UXAxTzM0UWdqTW1ERURaY3FVd2J2dnZpc3ZIeng0TUlRUXVINzlPdHpkM2VIazVJUVpNMmJJdHloTm56NGQwNmRQUjcxNjlSQVVGQ1QzNXFoY3VYSys0N2s4ZVBBQVdxMFdnd1lOd3RDaFE5R3ZYejlzMzc0ZHQyL2Z4czgvL3l5UEsxTllKYVUxMmxaNWJ2VG8wYmh5NVlyQjhnY1BIaGdkUjJybnpwMEFnUG56NStQNDhlUFFhRFJRcTlYeTd6Smx5a0NoVU1qNXEzTGx5cGczYjU3UmZCZ1NFb0lwVTZaZ3dJQUJSc2ZEMnIxN045YXRXMmV3L09MRmkralRwNDlCYnpIZElONjZzYkp5ejNBSDVKeHJPRHM3Ry9TbzJMVnJGeXBXckdoUjJSeUJJK2UyNDhlUDQ4NmRPK2pTcFF1NmQrK09TNWN1WWVEQWdTaFRwZ3d1WHJ5STVPUmtrek5aRnVYeHp4SHpxN2xLU200ckNFZU9kWjBiTjI1ZzJiSmwwR2cwcUYyN05yNzQ0Z3VFaG9hYXZFVTBPRGdZRXlkT2xKKzNidDFhYitLQTNOZERBTEI2OWVxbmxxRldyVnFZTTJlTzBkZE1qUXRvU2xSVUZHN2Z2bzE1OCthWmZNK1VLVlBRdjM5L2JObXlCUUJRb1VJRms1Tjk1SDR0OXppR3Bvd2NPUklqUjQ3RTZkT25NWFRvVUt4WXNjS2k4Z1BGYTU5eHpLT01tU1JKNmdvQXJWcTFzc3NCTXpNekU1OTg4Z24rNy8vK0Q1NmVuZ0J5Ym84WU1HQUFXclZxWlhScTVUWnQycUJ5NWNvNGYvNjhYcVZFWEZ3Y0tsU29nTFZyMXhxY0xEejMzSFB5aVlhdU1zTEp5VWx2QnBHODkxRGJvbXg3OXV4Qm5UcDE0T1BqZzRTRUJMei8vdnQ2Mjh2YlRUdjNEcWc3cVFOeUt0WnlQOWN0c3lVbkp5ZDA2OVlOSzFhc2dKT1RVejhBUlZxcEFLQ3pKRWxqZlgxOUh3SFlDR0JiYW1ycXIzLy8vYmNxdjVVS0cvTzJpQXRYVjFkTW56NGRvMGFOd3F4WnMxQzFhdFVpclJTNmZ2MDZ3c0xDc0hIalJvdW5oeTRvclZhTG9LQWdwS2VudzhYRlJlOGdzMi9mUGx5L2ZsMCtRQUU1czl5OCtPS0xCdHVwVTZjT3BreVpnZ2NQSGtDajBXREJnZ1dZUG4yNi9IM2w3dnFkbDdIWDl1L2ZiL1ozVUZ4aTNsTDc5KzlIczJiTjlKWmxaV1hoK1BIajZOR2pCM2JzMklIMjdkdWplL2Z1OHY5azNyeDVDQThQUi9YcTFaR1JrUUYzZDNja0ppWUMwSzlzR2pseUpHN2V2SW40K0hpMGFORUNXVmxaeU16TVJMbHk1YUJXcTdGNzkyNzVObEZUNHVQajVRRnV6U0dFZ0ZhcjFWdW0wV2owZnVkVlFtNXJLblM4Rk5WWWFIbWxwS1JnN05peDhQZjN4NkpGaS9EdzRVUDVscWU4eDdiQ2VQTGtDYVpQbjQ0elo4NGdKaVlHVGs1T0VFTEl0Mk5xTkJyczNMbFR2bEJWS0JTNGUvY3V2dmppQzB5Y09CRXhNVEh3OHZKQ2xTcFZNR0RBQUpPREtlZDI5ZXBWTkdqUUFOT25UMGZ0MnJVUkZ4ZUhKVXVXNE91dnY4YjA2ZFB4OHNzdnl4WFNoV1hyc1ZLYU5HbGk4cUwrMXExYitQMzMzd3V5V1p2a09kMXNpa0JPSGxpK2ZEa3VYYnFFMU5SVWVIcDZvbVBIamdnT0RqWlliOFNJRVFnTkRZV3JxeXVjbloweGQrNWMxS3BWUzYvU0lEZFR4eUN0Vm10MHNwS1ltQmgwN2RwVlBpY2RQMzQ4M25ubkhUUnAwa1IrejdmZmZnc0FHRFJva05GdDU3NG9UVXRMUStmT25iRm8wU0s5YlJTMGJDKy8vTExSZFd6TTRYTGIvZnYzQWVRTWRUQi8vbnhVcVZJRlgzLzlOVFp2M293eFk4Ymd6VGZmeE5LbFM5Ry9mMzhzV3JRSWRldld0Y254RDNEYy9Hb0plNDhEWmF5U0pDMHREYTZ1cmdibmpNSEJ3Umc1Y3FTMVB0cmhZaDNJdVFYODJMRmoyTEZqQjQ0ZE80WWVQWHBneTVZdEtGdTJMRFpzMklCSmt5YWhjdVhLNk5TcEUxcTNibzE2OWVxaFg3OSs4dnA5Ky9hVkgyZGtaT2c5MTczKzBVY2Y1WHNPYnk1VE1aNzMxczdNekV6TW5Uc1h4NDhmeC9MbHkrWEdYamMzTnlRbUpzcXoyRis3ZGcwdUxpNElEUTJWWitGT1NrckMyclZyVWJObVRmbTRzWHo1Y3FTbnA2TlBuejc1eHJ5TGl3dHUzTGlCRjE1NFFSNm5UUWlCdzRjUG14eG56aHoyM21mTVZhd3IwZ0M4RHRpKzBnWElPVkJQbVRJRk5XdlcxTnVCYXRTb2dkR2pSeU1zTEF6UjBkRjZGODhmZlBBQmtwS1M1T2ZyMTY5SGRuYTJYczhpM1lDWnI3enlDbWJObWdVZzV3Q24rNHprNUdRQU9TZE91VC8zMGFOSE5pMWJlSGc0dnZubUd5eGZ2aHpmZmZjZHpwOC9iekRqenY3OSswMWUwUFhwMDBkK25KMmRyZmZjWHBSS3BlN2gwNmZMc3hKSmtqd0FEQU13ckdMRmlpbSt2cjViaEJCYjc5MjdkL0QyN2RzWlJsWXBjTXpiTW1ZYk5HaUE2T2hvMUtwVkMrZk9uVFBaZ21rTmp4OC94dlhyMTR0cys4WUlJZkQ0OFdPNTE2UnVySkRZMkZpVUxWdFdyemRsMjdadDRlenNMTGNxWldSa29IdjM3bmpqalRmMHhqNllPblVxcWxhdGl2RHdjQUE1RmRXNUx5aDBuek5nd0FCY3VIQUI3Nzc3cmxrWHd2a3BKakZ2dHF5c0xHemR1aFhMbHk4SGtOUFNxRktwMEtsVEozaDdlK1A5OTkvSEYxOThnUU1IRHVEVFR6L0ZyVnUzTUcvZVBNeWVQVnNlOHlRaUlrS2VmS0JaczJaNlBSNFVDb1ZlSzkvRGh3LzFHakhLbFN0bjBHS2VtMXF0eHA0OWV3ekdwOUlSUWtDajBTQXBLUWtLaFFLU0pHSGZ2bjJZTW1XSzBmYzNiZHJVNkhKVHN6d1ZSd1dORjF2MFFnT0FjK2ZPWWNLRUNRZ01ERVI0ZURodTNMaUJsU3RYSWpvNkdzN096bWpYcmgwVUNvVmNJYXBXcTdGOSszWlVxVklGZ1BtdHpZbUppUmc2ZENqS2x5K1BtSmdZUFAvODgvSnIzYnQzUjBaR3psZmg0ZUdCYWRPbUFjanBYVEoxNmxTTUdERUNiN3p4Qm9LQ2doQVpHWWtSSTBaQW85RWdKaVlHang4L3h1dXZ2dzRuSnllMGI5L2VJTmI4L2YyeFpzMGFTSktFRFJzMjRLdXZ2c0tubjM0S0h4OGZmUDc1NXhnNmRDaDhmWDNsazNScnNGVnJ0SXVMaThtTGxNS2VWeFpsbnN2dGYvLzdIeFl2WGd5bFVvbTVjK2ZpcmJmZXdwZGZmb2s1YytaZzM3NTlHRFpzR0h4OWZlWDNiOWl3QVh2MzdnV1FjK0gxNE1FRDFLeFowMkFDRmdEWXRHbVRmQXlLaVlsQmVucTZ3WGhWKy9idHc5NjlleEVWRlFVZzUzd3U5L2xGY25JeWpoOC9ybmNobHBDUUFFOVBUL3o0NDQ4QWNucVI1ZTJ4M3E5ZlA2U25weU16TXhNWkdSbVlNV09HM3VzN2QrNjB1R3lPeHBGeW0wcWxRbEJRRUtaT25ZcUxGeS9pL2ZmZmg2K3ZMOWF2WHkvbm1oRWpScUJLbFNxSWpvN0dnZ1VMYkhMOGMrVDhXaEQyNm1tVHR5ZlJ0bTNic0c3ZE9xeFlzY0lta3cwNVVxeHJ0Vm9NSGp3WTkrN2RRNDhlUFJBUkVhRjNoMWYvL3YzUnUzZHY3TjY5Rzl1MmJjT1BQLzZJMWF0WDYzVmV5YTExNjlZbVg3TzJlL2Z1SVRzN0c3ZHYzNGFycTZ2YzBIdmp4ZzJFaG9haWV2WHFXTDE2dFJ6L0FEQmd3QUNFaElUSTU3aloyZGtZUEhnd2dKeGVwRHQzN3NUKy9mdlJybDA3OU9yVlMxNnZhOWV1Mkx4NU13WU5HZ1NsVW9tQkF3ZnFkYWJJdmYyK2ZmdnFOZXdLSVZDalJnMTgvdm5uaGY2YkhiMTNXbkd2U0dzTXdPZy90aWhsWldWaDZ0U3BTRXhNUkhSMHRNSHJiNzMxRmg0OGVJQkJnd1poOHVUSmNzdFlURXdNZ0g4SDdEMS8vanh1Mzc2TmdJQUErUG41NGZYWFh6ZVl6VWFTSlBqNitzcWZNMlhLRkd6ZnZoM05talhEbTIrK2ljMmJOeU1zTEF4TGx5NjFhZG5XcmwyTGUvZnU0WU1QUHNEang0L3pIWmpSbUUyYk5zbVBBd0lDOUo3cmx0bGE3ZHExQVFCQ0NOUHpHaGV0aXBJa3ZTOUowdnZQUC85OCt2UFBQNzlEcTlWdWVmTGt5YzhYTGx4SS9lYzlCWXA1VzhYRm8wZVAwTEZqUjRQdEN5RU1wbURXYXJYWXVuVXJ2THk4a0pXVmhTKysrQUw3OXUxRGRuWTJXclZxaFVtVEpxRjgrZkxZdkhremxpMWJocDA3ZDZKaXhZcUlqNC9IeUpFanNXSERCdFNvVVVOdTFkYkZqSzRTSWI5dDZtN1RYTFpzR2I3ODhrdGN1WElGdFdyVndyUnAwMUMvZm4wQU9hMmdNMmJNd0pFalIrRGg0WUVlUFhvWS9GMjZsanpkQVdUUG5qMEdQVFBWYXJWOHdYYnMyREdFaDRmTEYyL0RodytYMytmdjcvL1VLYk8vKys0N05HclVDQmN1WE1ETm16Zng0TUVEdlFPbXBZcEp6SnZOMWRVVnk1WXRreWNFcUY2OU9pWlBub3lnb0NDVUsxZE9mbDlRVUJDQ2dvTHc2TkVqVktwVVNhL0NmODZjT1ZDcFZIQjJkdFpieHhoUFQwLzgrdXV2eU1yS2doQUNsU3BWTXJoZGN1ellzWElQdy9Qbno2Tm16Wm9HcmZhU0pLRk1tVExRYXJVSURBeUVXcTFHWUdBZ0ZBb0Z1blRwZ2k1ZHVsajZWUmo0OU5OUEN4VXJEdUtwOFdLclhtZzZ0V3ZYUmtSRWhOeEQ0c1VYWDlTNzZCZEM2UFVxekQwUWVwczJiVEJuemh5VHZZc2pJaUxrZUtwV3JScEdqUnFGMXExYjYrVmNTWkx3ODg4L1E2VlNRUWlCQ2hVcXlMZmoxYTlmSDE5Ly9iWGNPS0pRS0RCZ3dBQzgvUExMY0hKeWtpZlYwR2cwMEdnMGV1WElQUUdGYm50bHlwVEIwcVZMMGFoUkl3REFxNisraXBpWUdLdFdvdW5Zb2pVNnYwYTg3T3pzd200K042dm1PYlZhalMxYnRtREhqaDE0OHVRSkpreVlJTTltMktWTEY3aTV1U0V5TWhKSGpoekJ6Smt6b1ZBb01IWHFWTnkvZjErdVJBTnlHblh5dXlEdDA2ZVBmRzdXdkhsemZQYlpad2FWVlNkT25OQTd0cnU0dUZqbG92TFdyVnNHRFVrNmVYdDVtRnMyQjJmWDNGYXpaazM1MXJMWFhuc05YMzMxbGRIZWUrKysrNjY4ejlqaStPZkkrYldnN05uVFJxVlNZZUhDaFRoNzlpd1NFaEt3YTljdW5EdDNEa09HRERGNlIwb1JzV3VzS3hRS1JFVkZvV0xGaWlhSHQzQjNkMGZ2M3IzUnUzZnZmR2RwQllEZXZYdGI5UG51N3U1NkZWYVcrTzIzMzdCdTNUcTR1cnBpK1BEaGNpeSs4TUlMbURoeElscTBhR0VRbjhPR0RUUGE2QjRYRjRmUm8wZWpTNWN1OHZWVWJ0V3JWMGRZV0JnKy9QQkRiTnUyRFo5OTlobldyVnNIU1pMMDlrRlQyN2NtUis2ZFZyaHNZR2RLcFRJRFFKa2pSNDQ4ZFFZVmF4b3paZ3lTazVQeHhSZGZHSXpQa052ZXZYc3hhOVlzREJ3NFVCNS82bi8vK3graW82UHgybXV2WWN5WU1RZ01ETVRhdFd1eGJkczIvUGJiYndnTURFU1BIajFRdDI3T2RhMnhjYkR1M3IwcnQ1WThlUEFBQ29VQ0hoNGVxRktsQ3NxWEwyK1RzajE1OGdScXRSb1RKMDZVYTdGemR4MSsvUGl4M293ZFM1Y3VsU3NvSEhHTU5DRG5BTk9pUlFzQXlBVGdTSU1hWmdvaGRnc2hOaWtVaWpVQTNDMk5lVnZHYkY1ejU4NkZRcUhBdUhIajlKYTNiTmtTbXpkdlJ2WHExUkVaR1ltYk4yOWkxcXhaY0hOelEwUkVCSjUvL25sTW5Ub1ZRZ2g4OE1FSGFOU29FVDcrK0dQMDc5OGYzYnAxazI5Rk1UWjJHWUI4dDZsYkp5Z29DT1BIajRlcnF5c21UNTZNQnc4ZVlQMzY5UUJ5eHFCSlQwK1hXMVRDdzhNUkh4K1BvMGVQd3NuSkNVMmJOcFVyN1hSanU1dzhlUklMRnk1RWt5Wk41QXZSRmkxYVlPL2V2YWhjdVRKbXpKaUJBd2NPWU0yYU5RYTNldnI3K3h0TVg1MWJiR3dzSWlNanNYNzllclJ0MnhhclY2L0dxbFdyc0hEaFFwUHJQRTB4aWZsTlFNbnBaWldXbG1Zd0JsQnVRZ2k1OHRVUjVUZFRsQjNsanBkUkFBS0JuRnRVaXFJWEd0bVdTcVZDVkZSVTdncWFVN0NnRiswenp6d2o5OWpLTFNBZ3dPUjVSdDdYd3NQRGNlclVLYjBlMmxaUTREeTNlUEZpdlBMS0s1Z3paNDdSOFJwMXRGb3RRa05EMGFGREI3MGhGcUtpb3ZEZ3dRT0xldGYwN2RzWEV5ZE9sTWZGUzA5UHg1dHZ2b2xObXpZWnZZV25XYk5tSnM4TGdKd2V2YmtiajNUSDBWT25UcUYxNjlhb1ZxMmEwZld1WHIxcWNLeTB0R3hQNDBCNXJrVGx0dUorL0xPMnd1WTJVNHpsdk9QSGoyUE9uRGxvMkxBaEprMmFoTURBUUJ3OWVoUzdkKy9HaWhVcjRPM3RqZUhEaDZOV3JWb0FpaXpuNWFkRXhYcHhvTkZvaXQxUUlNYjJtZGpZMkNiNXJWT1VpbnVQTkFsQW9Wc0hMRFZxMUNqY3VYTUhiNzMxRmdESVkrcmtydGxPVDAvSDFxMWJzWG56WmxTc1dCRXBLU2tJQ1FtQkpFa1lOMjZjM0hyNGYvLzNmM2pwcFpjd2Z2eDRqQmd4QXJ0Mzc4YTRjZU5RdFdwVmZQMzExM0ozKytUa1pCdzRjQURyMTY5SFZGUVVsaTFiaHM2ZE82Tno1ODU2dlNZU0VoSnNWcmJkdTNmRHhjVkZybGszWnhCQ0lLZEZLWGNQTm1OanBKa2FyNk1vNmVKSUNDSFpPcWJ5STRSUS9OTXQrbmxkMlN3dG55MWpOdmMyZFFOZGg0ZUg0K0RCZ3dnSUNKQlA1bld0UEVsSlNkaTdkeS9XcjE4dm56ajM3OThmRVJFUm1EcDFLaVJKd3VUSmt6Rnc0RUM1bDVCdXNINVRuclpOSGQydENrQk96STBhTlFwYXJSYkp5Y2s0ZlBnd3Z2dnVPL24xSVVPR1lNU0lFWHFmazNmY0NZVkNnWjQ5ZTJMWXNHR29YNzgrcWxXckJyVmFEVmRYVjZTbHBlSHMyYk5RcTlVWVBYbzBKazJhcEhjYmxWYXJsVzl2Q1F3TXhDZWZmQ0svZHVQR0RYbFNBbDFGYUtOR2pWQ3VYRGxzMkxDaHdQdExjWWg1ZTVmRjJ2SzdpQUJ5L2llbDVTTENXdkxreVBLNldLNWN1YkpEVDZoQTVwRWtDYzg4ODB6dVJWYTVvc3JPempaNTY1ZVZlNlFaVlpnOHArdDlOV1BHakh6UHZRSUNBZ3pHMEQxKy9EaldyRm1EcWxXcm11eVJsL2N1QVNEbkdMaG8wU0tzV3JVS0NvVUNLMWV1Uk92V3JVMVdWSGw0ZUdEdDJyVW15NWIzZHM2OEYzWEd5Z0FZSHh2TjBySVZGeVV0dC9INHA2K29jbHR1VjY5ZXhieDU4M0Q1OG1XNVY0K09rNU1UZXZic2lTNWR1aUFtSmdiOSt2VkRyMTY5TUhyMGFHc1g0NmxLV3F3WEI4V3RFZzJ3elQ1amlXSmRrU2FFZUNCSlVzMUhqeDdKQTZmYmdwZVhGN3k4dk9SdTU1MDZkY0x5NWN2bFdud0E2Tml4STl6ZDNmVmExR2JPbkluNjlldkxDU0VwS1FucjFxMlQ3MVV1VTZZTTNuNzdiZlRxMVF0Ly92a25MbDY4aU5XclYrUFNwVXRJU1VsQmh3NGRFQjBkamFwVnEyTFpzbVhZdm4wN1JvNGNpU2RQbnFCS2xTcW9WS2tTSWlNamJWSzJoSVFFTEZpd0FMNit2Z2dKQ1VIWnNtVVJIUjF0Y21iR2ZmdjI0Y2FORy9KdGI3a1RlVlpXbHNIRUJMcjM3TisvMzl4L1M2R2xwS1RvSGo2T2pZMDEzaFJxSmI2K3Z2TWxTUnFiejF1ZUFEZ0VZSWRhcmQ1MDl1elpwSC9XbXdEQTRwaTNWY3ptUGRqOTl0dHZVS2xVYU42OE9XSmlZckJxMVNwRVJVV2hiTm15MEdxMWNIZDN4NDBiTnlDRU1CaXNFOGk1bUhGeGNVR2RPblhRdm4xN3JGNjlPdCtaRlhYdTNyMmI3eloxY28rTFVLRkNCYmsxVkRmUWZPN3Z4OWdKb080Q1J0ZVNEdVJNSVBEMjIyOWo3dHk1bURkdkhqUWFEVnhjWFBEdHQ5K2lRNGNPV0x0MkxXYk9uSW10VzdmcXRjYWJ1clh6OXUzYitPaWpqeEFhR21vd1E5N28wYVBScjE4L1ZLdFdEVzNidHMzM096R21PTVM4VXFsY1hOalBWcXZWZXJkOEZCVmJmWTRqaUkyTkxkS2ExNExHaTVlWDF3b1BENDlaQUVaKzg4MDNUci84OGd1bVRac20zNDVJeGN1bFM1Znc2YWVmNHErLy9nSUFEWUNZdTNmdmpyWmtuREVoeEhNQVdnSFlrbnY1bDE5K0tUY1E1YVViKzFObnpwdzVid000SkVuUy9mdyt5OVo1TGpNejA2SlozUzVkdW9USmt5ZkR5Y2tKZS9ic01mb2VZK2RqQU5DK2ZYdnMyclVMaXhjdmhyKy9QL2JzMlpQdnNCNUpTVWtZT0hDZzJXWEx5c3JTNnpWbmFtWnkzWGhWaFNtYnVZb2l6ekczRVdDZDNHWks3cHhYcVZJbEtKVkt6SjgvWDYvM2FwczJiZVJ6YVhkM2R3d2ZQaHhkdTNhVmU4V2FtL1B5dzFnbmF6SzF6OWl6VE1XNklnM0FId0JxL3ZYWFh6YXRTTXZ0enAwN3lNaklRTTJhTmZXV1oyUmtHSXl2ay9mV3RveU1ES1NscGFGTm16WUdYVmFyVmF1RzZPaG90Ry9mSG9jUEg4WUxMN3lBMk5oWXhNYkc0dnZ2djhlWU1XUGtDUVpVS2hWT25EaUJWYXRXNmQzYVZwUmxtenQzTHZyMzc0ODZkZXFnVHAwNjhtMXE5KzdkTTdnMVFUZEd4UXN2dktCWE1mYlRUejloNjlhdFNFMU5SWU1HRFZDdlhqMjlNYU5zN2RxMWE3cUhsKzN4K1VLSWRFbVMvcXZWYXJkbVoyZHZQWGZ1WEpxUnR4VTY1b3N5TG5TemNRSC9qbEdtNjBuMjRZY2Z3dFhWRlN0WHJ0U3JpTk1OZExwbnp4NjlBVjV6dTNuekpnNGRPb1QyN2R0ajFhcFZ1UWZKTjhxY2JlWkhWMmwyNzk0OStiR3VjczBjSVNFaHVILy9Qckt5c3FCUUtLRFZhckZwMHlaczNyd1phOWV1UmYzNjlURjU4dVNuYnVmU3BVc0lDd3REU0VpSVFhOENJT2Z2bkRsekprYU5Hb1VKRXlaWVBFMTJNWW41UXZ2a2swL3c2cXV2eW5IM05GcXRGbWxwYWZuZUJtMk56d0dBQ3hjdVlNbVNKVThkRUx0ejU4NVBIVU92cERNblhoSVNFaklURWhKRysvcjZicElrYVZWQ1FzS3Jnd2NQeHNDQkF6RjA2TkFpblVHWXJDY3JLd3ZmZmZjZG9xT2pvZFZxSVlSSUFEQTBMaTd1UUdHMmUrblNKWU94dEhUdTNidG50QWRUWWZlN29zeHo3dTd1K2M1Y21IdTgyYi8rK2dzalJvekFzR0hERUIwZGJiU2hDY2dabXNPVUdUTm1vRStmUHRpNGNTT1dMbDJhNzBEbHVzSGp6Zlg0OFdNNTUwNmRPaFV2dmZRU1huenhSYjFiUHUvZHU0Yy8vdmlqMEdWek5NeHRwVWRSNVRaVFBEdzhNR1RJRVBqNys2TkNoUXA2cndVRkJjbVBVMU5UY2VUSUVaTVYyTmJDV0hjTWZuNStPSGp3b0VGTU9DSmI3ek9XS05ZVmFaSWsvUXFnMDdGanh3clVHOE1hVnE1Y2lRNGRPdWoxeE1uT3prWm1acWJCdUJWNVQ4YUdEUnVHWjU5OUZoY3ZYa1IwZExUUmczNVFVQkFXTEZnZ3Q2enBlbnhkdVhKRmIzdWRPM2MybUZLNnFNdW11ODB0S3lzTGYvNzVwMEZ2bWZ4czJyUUpXN2R1UlhSME5McDA2WUxaczJjakxDd000ZUhobURScGt0NzRhcllTRnhjSEFKQWtLYzZHSDVzQzRJQVFZdlA5Ky9kMzNyeDU4MGwrYjdaR3pCZDFYQUE1SjlBelpzeEFtVEpsOUc0N0hEeDRNSVFRdUg3OU90emQzZUhrNUlScTFhckpyV1hqeDQ5SGxTcFZjUG55WlNRbko2TnAwNmJ5YktOOSt2UkJTRWdJZ29PRHNXUEhEbm53ZjkySmQzeDhQRjU5OVZWVXJGanhxZHQ4bWhkZWVBRjE2dFJCVkZRVXBrMmJodFRVVkt4WnM4YThMeGc1Zzk3WHFGRURqeDQ5Z3B1Ykc5emMzUEQ1NTUvcnpWNmF0L2RtN2xzN2RkOTFWRlFVd3NMQ3NINzllcXhldlZydi9icjM3dHUzRDVHUmtWaTJiQm5hdG0xclVlVlBjWWg1YXdnSkNjR1VLVk13WU1BQW93TVBYN2h3QVNkUG5zU05HemR3K2ZKbFhMNThHVys4OFFZaUlpS3Mram03ZCsvR3VuWHJESlpmdkhnUmZmcjBNZWpKWm1yUTd2RHdjSnc1Yzhib2EvdjI3VU55Y2pLNmRldUdWMTk5RlVET3pKSkhqaHlSYitOU3E5VklUMCtYODJ4b2FLamU0UElPcGtEeEVoY1hkOVRMeTh2WHc4TmpsbGFyWmF1Mm1VeU5PV2xMeGxxZEV4TVRyZEpUbzI3ZHV2SnhiY2VPSGZEdzhFQ3JWcTNreWhvclZsYmJKTTlsWm1ZYWJXUXg1dUhEaHdnT0RrYXZYcjBRSFIxdE1yK1k2cEYyNDhZTkxGdTJEQnFOQnJWcjE4WVhYM3lCME5CUWt3T0FCd2NIWStMRWlmTHoxcTFiNjAwZ01IdjJiSVB0NjhiTGRYVjFSZi8rL2JGbnp4NjVnUzhyS3d1REJnMHltTUd6SUdWekVNeHRObFRTYzl2VGFMVmEvUERERHliLzlpSWVGNUN4WG9SeXgvYlJvMGNSR1JscDhKNjB0TFI4WXo4ckt3c0JBUUVHZDkva0hkY3dMUzBOSjA2Y3NObWRGL2JjWjh4UnJDdlNoQkI3SkVtYWVlalFJVXlZTU1HbXQ5TmtaV1ZoMmJKbE9IcjBLTmF1WGFzMzV0UlBQLzJFNnRXcm03eW5XNlZTWWU3Y3VaQWtDZE9uVDhlR0RSc3dZTUFBakIwN0ZtM2J0aTMwbUcrMktOdVZLMWZ3eXkrLzROU3BVemh6NWd6cTFxMkxiNzc1NXFsbFMweE14Tnk1Yy9IZ3dRTjg5ZFZYOG4zT1pjcVV3YkpseTdCbzBTSjA3OTRkUFh2MlJPZk9uZk1kcU5hYU5Cb05kdTNhcFh0c2kzbU1qMnExMnVEczdPeTk1ODZkeXpKM3BjTEV2SzFpOXNtVEo1ZytmVHJPbkRtRG1KZ1lPRGs1UVFpQnBLUWtWS3hZRVJxTkJqdDM3dFNiWUdMT25EbVlQWHMyZXZmdUh1MWlBUUFBSUFCSlJFRlVqZXpzYk5TcFV3ZGhZV0VBZ0crKytRWVBIejdFQng5OEFGZFhWNFNGaFdIT25Ea0lDQWhBdFdyVjhPS0xMNkpuejU0SUN3dEQrZkxsNVY2UCtXM1RITE5uejhhbm4zNktEaDA2b0c3ZHV1amR1emZPblR1bjl4N2RURkttWExwMFNhNXN6RHQ3V040TE5tTzNkZ1lHQnNMRHc4UGdRc25QejAvdnZSMDdka1M3ZHUwc0dsdWt1TVM4cFl5Tm53UGtuRVRxWnFQTkxTWW1CbXExR3RuWjJmRHg4Y0YvL3ZNZkhEcDBDSzZ1cnZMRnRiR1RpTHpqNDVuek9WMjdkcFgvbCtQSGo4Yzc3N3lESmszK0hTTlYxNk5UTnhPdEticloxZklqaEpCdmdkTE5hS1liYytpSEgzN0FnUU1ITUgvKy9LZHV4NDRLSFM4bHFWWDcrdlhyQ0FzTHc4YU5HKzEyRVZqVWJObnEvT2pSSTBSRlJXSDY5T2w2eS9QMjZ1M1Rwdy9lZSs4OVN6WnRrenluOC9iYmJ5TThQTnprNjdrSEcyL1pzcVhlcmF6bTlFaFRxOVU0ZHV3WWR1ellnV1BIanFGSGp4N1lzbVVMeXBZdGl3MGJObURTcEVtb1hMa3lPblhxaE5hdFc2TmV2WHJvMTYrZjBjL0l5TWd3K015K2ZmdmlvNDgrUXV2V3JYSDA2Rkc4OXRwcnlNN094c0tGQ3hFYUdpcWZNd0E1bFd0VHBrekIrUEhqOGMwMzM2QkdqUm9XbDgxQnhnSmxic3VGdWExRUs5V3hiby9ZenR0Z29XTk9SYWxDb2RCYlYzY09uSHVaclNaaUtTNzdqRU1jVVFyRDE5ZjNwQ1JKVFNJakl5MityYW1nVHA0OGlXblRwcUZtelpxWU5tMGFxbFdyaHBVclZ5STZPaG9LaFFLVktsWENsQ2xUMEtwVksza2RsVXFGTTJmTzROaXhZOWl6Wnc5YXRHaUJDUk1teURNdnhzWEZZZEdpUlVoT1RrYXJWcTNRb0VFRHRHclZDdVhMbDBlelpzMVFwMDRkQURrVldNZVBIMGZuenAzMWVyZm9sdHVxYkpJazRZOC8va0RUcGszaDYrc3I5NEx4OC9NenVEVkNkN3ZubFN0WE1HREFBQVFIQjJQVXFGRnlVc2s3TzlhNWMrZXdZc1VLL1BYWFg5aTBhWlBGdDFjVnhLRkRoekJtekJnQStETTJOclpCa1g5Z0lSUWs1bTBWRjYrKytpbysvdmhqbEM5Zkhnc1hMcFJ2cXhSQ29GV3JWdktGdlllSEI2Wk5tNmFiTWJMWXlYMnJTZDduUjQ4ZXhkU3BVMUcrZkhuY3ZYc1hRNGNPMWJ2Vno5UkI3bW16ZHVibTUrZFg2RmtzaTB2TUs1VktBVmcrYTJkTVRBelMwOU1OYnVQYXQyOGY5dTdkYS9KV3l0ejVLTy8vR2NqNTduTzN4cG43T2RuWjJRZ0pDWkZmVDA1T1JucDZ1bDZGY2tKQ0FqdzlQZVVUdzVDUUVDUW1KbUw3OXUyNGVmT21mRHQyZnJkeTZiWTlac3dZckZxMUNrQk9aY0NtVFp2dzBVY2Y0ZEdqUjBoTlRZVVFBaFVyVm9TSGh3ZWlvNlB6M1Y1dXVwT29vaDRqemRxOHZMemNkV091QUhEeTh2SXFWcTNhdHVwTllhOWVHN1lhTHdqSUdSc3lMQ3dNMWFwVnc5OS8vNDJRa0JBRUJnYWlRNGNPK2VXWlFvOFhsQjlMODV5cGlueFR3c1BEMGJGalIvbDVodzRkOGc3WUxFdElTTUNKRXllZzFXb3hjT0JBM0x0M0R6MTY5RUNmUG4zMHhoVUZjbnJFN2Q2OUc5dTJiWU5LcGNMcTFhdE5EaWh2NnRnSDVFeDI5TlpiYjJIRmloWFl1M2N2cmw2OWlzaklTSlF0V3hhSmlZbDQ5OTEzNVhIcnZ2cnFLL3o4ODg5d2MzUERnd2NQckZLMnZJcFRubU51YzZ6UHlhc29jNXNweHNhRjlQUHp5L2R2Ti9KNmtlYThnaWh1c2U1SXNaMzMvNXYzMXM2c3JDeTBiTmxTN3pyRW5IUGdvbUNQZmFiVWF0eTRjVmVsVWluZWZQTk5rWjZlTG13aE16TlR4TVhGR1gxTm85RVlYWjZlbmk2R0RSc21saXhaSXE1ZXZXcHkyMy8rK2FlSWpvNFduMy8rdWJ5dEd6ZHV5Sy9mdW5WTDc3ZU83ajIyTGx0ZXg0NGRNMWgyNHNRSitmSE5temNOWHUvV3JadlJiYWxVS3BObHNhWW5UNTZJbmoxN0NxVlNLUm8zYm16KzRFWjJVcENZdDJWYzdOKy9YMlJsWlJtOFQ2VlNpWlNVRlBINDhXT2gxV3JOS3Jjak8zUG1qTjd6NjlldkN5R0V5TXJLRWxldVhCRi8vdm1udUhQbmpzRjZyVnExTXJxOUprMmFtUDNaQ3hjdXRLQ2tob3BUekN1VlNxRlVLaTMrRy8vNDR3L3g3cnZ2R2l6LzlOTlB4ZXJWcS9XV1RadzRVWFRyMWsxMDd0eForUG41aVc3ZHVvbHUzYm9KdFZwdDhObEtwVktvMWVvQ2ZVNUIzYnAxeTZMdklDa3BTUVFHQm9yMzNudFB2UGZlZTZKNTgrWkNDQ0dDZzRQbDkweWNPTkZnbVRsMC93OTd4MFZCK2ZyNkJpaVZ5aitWU3FWbzBxU0ppSXFLRXBtWm1SWjlCd1dsVXFuRW5EbHpSSnMyYlVUTGxpMUZSRVNFU0UxTkZVSUlzV25USnRHbVRSdngrUEZqSVlRUWNYRnhJakF3VUQ1bTZyNzN2UHREZnRzOGMrYU1VQ3FWNHRpeFk2SnYzNzZpV2JObTR1MjMzeGJuejUrWDEzLzgrTEVZTjI2Y0NBZ0lFRysrK2FaWXNXS0ZVQ3FWTmp2K3FsUXFzWExsU3RHa1NST2hWQ3FGcjYvdlZWOWYzNkNuL3lmTko0UjRUZ2pSUzRpYy9iVkxseTd5OFNvaElVRk1uanhaZE83Y1dUUnQybFMwYmR0V3RHL2ZYclJyMTA2MGFkTkdCQVlHNm9yYVcrUmNuQmFKZ3VhNWdscTJiSmxacnlVbEpaazhSOGpyYVRHemVQRmlrNi9GeHNhS0NSTW1DSTFHSTJiT25DblMwOVBGNU1tVGhWS3BGTTJhTlJOUlVWSHllOVZxdFZpeFlvVklURXkwV3RueUtvNTVqcm10OU9VMlUwU3VuS2VqVkNwRnAwNmRUUDRZK1c2S05PY1ZoaTFqdlRqR2RsaFltQWdNREJTdFdyV1NmL0wrZjVWS3BVaEpTZEVyazFLcEZHM2J0dFg3K1gvMjdqd3VxbkwvQS9qbkRJdmdMcVdXbW11bFhpMmN3WTNFVkV6VHJsNE5EWlhNcGF4SUpTTXIwelJOVXpPWFZKVHJ2bVhsZGpGTHcrdjJrMUM1bGpDNGxVb3FwU2lJc29zeXpKem45d2ZPeE1BQWc4Q3NuL2ZyTlM5bXp2cWQ0VG5QelBtZTV6eFAwV2xGZndOWDltZHRyV1BHcWFsVXF2MHFsVXJNbVRPblN2Nng1TmpDd3NMMGxWeE0yYVhOTnJETVUwWFlVNW12eUFubThPSERSWHg4dk9GMVRrNk82TkdqaDBoSlNURzVmSGg0dUNIcEpJUXdLNUgyTVB2cDNMbXpJY2xsNnRHdlh6K2o1YmR0MnlaVUtwVTRjK2FNME9sMFJqOStmWHg4akY0SEJnYUt6TXhNTVhueVpNUDZ3Y0hCUWdqanBOa3JyN3hTYkpvNTdQRUVzNmptelp0N3FGU3FyMVFxbFZhbFVvbUFnQUJ4OXV6WmNuME9EMlBHakJsaTdOaXhJams1V2FTbnA0dmc0R0F4YTlZc0lZUVFzaXlMc1dQSGlzV0xGd3VkVGlkR2pCZ2h2dnZ1TzhPNitoL1hSVThDUzl1bWZwMlBQdnBJcEthbWlzek1UQkVTRWlKR2pCaGhXUCs5OTk0VGI3NzVwa2hOVFJXcHFhbmk5ZGRmdDlqSjVxVkxsMFJRVUpDK1RHbFZLdFhxUm8wYVZTLzdQMWcrb3RCSjVkMjdkMFYwZEhTSk1jbXlMSFE2bmNqUHp4ZjUrZm1GajNXSFNxVFpJbE5sVHBabHExeDRzOWQ2am5XYmM5VnRKUkVtRW1udnYvKyt5TS9QTHpIbWp6Lyt1T2g4bTAya0FaWXI2L1pZdHZ2MzcxL3M5K2ZhdFd1TkxqeVlTcVFWdmFCdjdtL2d5bUR0WThhcGRlalFvYmxTcWJ5alVxbkU3dDI3Sy8yZlM0N3I4T0hEK29NMlU2VlN0YlYyV1RZWHl6dzlMSHNyOHhVNXdUeDA2SkFZUFhxMDRjZkQwcVZMeGFlZmZtcHkyYlMwTk5HblR4L1J1WE5uTVczYU5KR2JtMnYyajRqeTdFY0lVU3hSVnRiODRPQmc4Y0lMTDRnbFM1YUlpUk1uR3UyL1c3ZHVRZ2hoZExJWkVoSWlYbm5sbFdJUGZkTHM3dDI3NHJYWFhoTkNPR2NpVGMrU1Y3WFQwdEtFajQrUHVIanhvbUhhc1dQSFJQZnUzUTJ2TDErK0xQejgvTVN5WmN2RXVISGpqUDZucG42UWw3Vk4vVHI2MXJKQ0NISDgrSEhoNCtNamREcWR1SFBuamxDcFZPTDgrZk9HK1NkT25LanlrMDFMWDNVV1Fqd2loQmhZd2JBSENpRWVLWHR2RDRlSk5OdGk3L1VjNnpibnFOdEtJdXlnenFzc1ZWblc3YkZzWjJabWxuam5TMkZGRTJtNXVibkMxOWZYYUJsTEpOSnM1Wmg1V0hZOTJJQmVmSHg4b3JlMzl3Z1hGNWQ5OCtiTmM2MWJ0NjR0ajBCR051TFhYMy9WajhxbkEvQldYRnpjNzFZT3lXd3M4L1F3N0xuTVA0emV2WHZqeHg5L3hQTGx5OUdwVXlmczI3ZlBNQUp5VVlzWEw4WS8vL2xQYk51MkRlM2J0OGZreVpPeGZQbnlTdDhQQUtTbnAyUDA2TkZtYlRzNk9ob3RXN1pFWW1JaVFrTkQ4ZWVmZjJMbnpwMUlTVWt4REo2aDFXb3hiTmd3ekpzM0Q2MWJ0OGJ5NWN1eGZmdDJEQnMyREFFQkFZaUlpQUFBdzdEMjU4K2Z4K09QUDI3Vy9oMlpKVWNFUzA1T2hoRENaQWZ2K2ZuNWNITnpROHVXTGRHN2QyOXMzcndaYTlldUxiTmo5TEsycVZlNDc2aGF0V3BCQ0FHdFZvdVVsQlFBUU5PbVRRM3p6ZTFENm1GWmFRUXVEWUNLOXZPVCttQTdSRGFQZFp2VDFHMGxjWm82cnlyTHVqMlc3YXRYcjBLbjB4VWJETzNldlh2NDRZY2ZqUHJsTFN3dkx3OGFqY2JrcU0wbGplUmNVVFoyekR3VWgwaWtBY0RwMDZjUHFGU3FzVnF0ZHZPVUtWTVVuMzMyR2ZyMTYyZnRzTWhHL2Z6eno1Z3laUXJ5OC9NRmdGQzFXcjNkMmpHVkY4czhsWWNqbFBtSE1XZk9IQVFHQm1MNzl1MVl1WEtsWVJUVnduNzg4VWVvMVdyczNMa1QyN1p0dzRnUkk5Q3laY3R5amZCbXpuNzBoQkNHa2VqS2twU1VoRkdqUnVISWtTTUFnTWFORzJQcjFxMUdJMjY2dXJwaTBLQkJtREZqQnJadTNRcFpsckZyMXk0TUd6WU1OMjdjUUdCZ0lCNTc3REVNR3pZTUdvMEdxMWF0d3RXclYzSDQ4R0VNR3piTTdQZm9pQ3cxSXBpK1BPemJ0ODh3Q0V0UjE2OWZSMVJVRkhyMzdvME5HelpBcFZKVmVKdWwwZi80dm5Ycmx1RzUva2Q2WmJQeUNGeDVBSzREOEFWUUgwQjUvcWw1S0RpaHZQN2dPWkZkWU4zbUZIVmJTWnlxenF1cXNtNlBaZHZiMnh2SGpoMHpXaWNuSndjOWUvWXM5WGRwVmxZV1dyZHVqVysrK2NZd1RUL1l3TUdEQnczVEttUFVUaHM5Wmg2S3d0b0JWS2E0dUxpdEFNWm90ZHI4VHo3NUJLdFdyWUpXcTdWMldHUkRkRG9kTm0vZWpORFFVR2cwR3Ewa1NTRnF0ZHIwOEgxMmdHV2V5dUpvWmI0OHJsMjdobm56NWtHbjA2RkZpeFpZdW5RcC92ZS8veFZiN3N5Wk01ZzdkeTZxVi8rN080WXVYYnBVK243MFhuNzVaV3pkdXRYd3VIYnRtdEhySGoxNkdKWWRQbnc0R2pac2FIaTlhOWN1dEdqUkFtM2F0REhhNW9nUkk1Q2JtNHZWcTFjaklTRUJmLzMxRjJKalk5R29VU1BzMkxFRFM1WXNRWU1HRGZEYWE2K2hVYU5HK09hYmIvRHR0OThpTFMwTlF0anRIVXlWUnExV3g2U2xwU2tCTEpWbFdiZHg0MFlFQlFYaDNMbHpsYkw5aGcwYlFxVlNZZEdpUlVoSlNZRk9wOE9sUzVmd3l5Ky9BQUJrV2NhTUdUTVFHQmlJbVRObjR0S2xTL2orKys4TjYrdEhyNDZQajBkV1ZwWloyeXpMRTA4OGdaWXRXeUlzTEF4WldWbElTa3JDbGkxYkt1WDlGcGFRa0lDeFk4Y2lQRHdjc2l6ckFLeEpTVWxwWjhFZnpma29PREg4RGNBSkFGSGxlSng0c0Y3cWcrMFEyUlhXYlE1ZHQ1WEVLZXU4eWk3cmpsSzJUNTgrRFU5UFQzaDZlcGE0VEZKU1VvbXQxU3FURFI4ekQ4V2hFbWtBb0ZhcnZ3WXdVQWlSdG5idFdyeisrdXY0NjYrL3JCMFcyWURrNUdTTUh6OWVmN3RXbGl6TFFYRnhjU3V0SFZkRnNjeFRTUnkxekpkR3E5WGkyTEZqK09DRER6Qml4QWc4OHNnajJMVnJGN1pzMllLK2ZmdGkyclJwQ0FnSXdKbzFhM0R4NGtVSUlUQjE2bFIwNk5DaHhHMzYrL3NiSGhYWno0Z1JJekJpeEFpY1BuM2E4RnlmQUN2OFdqOC9LaXFxV0N4WHIxNUZjSEF3QU9EdTNidUdsbTF1Ym02WU9IRWlVbE5Uc1cvZlBvd2JOdzZMRnkvR3ZYdjNjT1hLRmZ6Zi8vMGY5dTdkaTlEUVVNeVpNd2VQUC80NFZxMWFCWGQzZDl5N2Q2K1Mvd3YyS1RFeDhYNWNYRnlvRUtJN2dBdUppWWtZTzNZc1ZxeFlnYnk4aWwrWVg3QmdBUlFLQllZT0hZcHUzYnBoMXF4WmhpVG14bzBiY2VmT0hienh4aHVvVWFNR0prMmFoQ1ZMbGhpdU5EZHIxZ3dCQVFHWU5Ha1NoZ3daWXRZMnpmSEZGMS9nOXUzYjZOT25ENlpNbVdLNC9iY3lhRFFhckYrL0hrRkJRYmh3NFFLRUVJbENpSDV4Y1hGdlcvTFdEVW1TaENSSmVaSWtaVW1TZEVlU3BOUnlQTzQ4V0M5UGtpUm1uTWt1c1c1enpMcXRKTTVjNTFWMldiZkhzcTNSYUpDVmxRV2RUb2U4dkR6czNic1h6WnMzTDNXYjhmSHhhTmV1bmRreGxKZXRIek1QeS96N1Z1eE1odzRkbWlzVWlsMEFmRHc4UFBEaGh4OWk0TUNCY0hGeHNYWm9aR0d5TE9PLy8vMHY1cytmajd0MzcwSUljVjZyMVE0OWUvYnNCV3ZIVnBsWTVrblBrY3E4dnNQbjJOallNcGVWWlJtalI0L0dyVnUzTUhqd1lBUUdCaHIxTXdFQTkrL2Z4OTY5ZXhFUkVZRzh2RHhzM3J6WnFIOEpYMTlmeE1RVURHYXFiOVplZU44K1BqNzQzLy8raDlkZmY3MUMreW1zUjQ4ZUpwTm1oZlh2M3grUmtaRUFnTVRFUkFRR0JzTEZ4UVgrL3Y2WU8zZXUwYkp2dnZrbUZpNWNDQThQRDJ6ZnZoM0hqaDFEU2tvS05Cb05kRHBkc2NlRUNSTXdjdVRJTWo3ZHY5OC9BTVRGeFRuczd3ZWdZRVF3THkrditRQkNBTGcwYjk2OFN2b1hjbFNtK2o1SlRrNjJxNzVQTEtrODlSeFZQVWV1NTFpM1ZRenJOdnZockdYOTVzMmJHREJnZ09GMWpSbzFNSHYyYktPK3RIMThmSEQwNkZIVXFsVUxXcTBXZ3djUHhvb1ZLNHdTYnZyZndLZE9uWUpPcDBONmVqcGVldWtsbkR4NUVncUYrVzJ4SFBtWWNiZ3ZpQ0pjbFVybHB3QStraVNwMnBOUFBvblEwRkIwNmRLbFhIM2ZrSDBTUWtDdFZtUHAwcVU0Zi80OEFPUUxJWmFyMWVxcHNMUG15dVhBTXUvRUhMSE1sL2NFTXlNakE3VnIxemJyUzE2ajBjRGQzZDFvV3VGRW1pekxtRHQzTG1iTW1HR1lQMmZPSEh6eXlTZkl5c3FxMEg0S0N3c0xRMGhJU0tuYjJMOS92MUVmaUVLSUVvOXBmV3hWd1pGUE1FMVJLcFcra2lSdEFOQkdvVkJVZXY5Q2pzYVIrajZ4SkNiU2JJc3oxSE9zMjhxSGRadjljc2F5bnB1YkM0MUdBeUVFNnRTcFUreTM2cmZmZm91aFE0ZkMzZDBkWjg2Y1FYaDRPRmF0V21XMGpDekxlUDc1NXhFVkZZVnUzYnBCcTlYQ3o4OFBTNWN1TlNzR1p6aG1IUFlMb3JEMjdkdTNjbmQzWHdwZ0FGRFE5MDFJU0FqYXRtMXI1Y2lvcXZ6eHh4OElEdzgzdFBJUVFoelM2WFNoWjg2Y3FaeE9JV3djeTd6emNkUXliK2tUVEZtV3kzV2x6ZGs0d3dsbVVjNTZWYnU4SFBtcWMxVmpJczIyT0VzOXg3ck5QS3piN0IvTGV1bHljbkpLSGRsV1AycW9tNXViV2R0emxtUEdvYjhnaWxLcFZQNUNpTVdTSkhVQUNyNG9SNDRjaVc3ZHV2SDJOd2NneXpKT25qeUpiNzc1eHRDaUJNQUZTWkkraUkyTjNXZk4yS3lGWmQ2eE9VT1o1d21tYlhHV0UweFRuUEdxdGptYzRhcHpWV005WjF1Y3JaNWozV1lhNnpiSHc3SmV0Wnp0bUhHS0w0Z2lGRXFsY2hpQTl5Uko2Z3dBalJvMXdtdXZ2WVkrZmZxZ1hyMTZWZzZQeWlzckt3dUhEeC9HMTE5L2pULy8vQk1BSUlRNExVblNzcmk0dU0wQVpPdEdhSFVzOHc3R21jbzhUekJ0aTdPZFlCYkZxOXJHbk9XcWMxVmpQV2RibkxHZVk5MW1qSFdiNDJKWnJ4ck9lTXc0elJlRUtkN2UzbjR1TGk1VEFQUUg0T0xpNGdJL1B6Kzg5TkpMOFBYMVJZMGFOYXdkSXBYZzNyMTdPSG55SkNJakkzSDA2RkZvdFZvSUlXUkprZzRKSVJZNmF1YTdvbGptN1plemxubWVZTm9XWnp6Qk5NWFpyMm83MjFYbnFzWjZ6clk0Y3ozSHVvMTFtN053OXJKZVdaejVtSEc2THdoVG5ubm1tWlp1Ym03QlFvaWhraVMxQUlCcTFhcWhkKy9lNk5XckYxUXFGZXJXcld2dE1KMWVWbFlXMUdvMW9xS2ljT0RBQWR5N2R3OEFJSVM0TGtuU0xnQnI0dUxpZnJkdWxQYUJaZDQrc016ekJOUFdPUE1KWmxIT2VsWGJHYTg2VnpYV2M3YkYyZXM1MW0yczI1eUZzNWIxeXVMc3g0eFRma0dVUnFsVTlnRHdCb0FCa2lUVkF3QkprdkRzczgraVo4K2U2TlNwRTFxM2JzM09xQzFBbG1WY3Zud1p2Lzc2SzQ0ZVBZcTR1RGdJSWZTenM0VVErNFFRRytMajR3OEJFS1ZzaWtyQk1tODdXT2FMNHdtbWJYSDJFMHhUbk9XcXRqTmZkYTVxck9kc0MrdTVBcXpiV0xjNUMyY3A2NVdGeDB3QnAvNkNLRTI3ZHUzYzNkemMra2lTOURJQWYzMnJIUUNvV2JNbU9uYnNDQjhmSDdScjF3NVBQLzAwUEQwOXJSaXRZOGpMeTBOQ1FnTE9ueitQMk5oWW5EcDFDcG1abVlVWHVTYUVPQ0xMOHA3TXpNekl4TVRFKzlhSzFSR3h6RnNleTN6WmVJSnBXM2lDYVpxalg5VjI5cXZPVlkzMW5HMWhQZmMzMW0za0xCeTlyRmNXSGpOL2Mvb3ZDSE1wbGNwL0FCZ0tvTGNrU1Q0QURKMUp1Ymk0b0gzNzl2RDI5c2JUVHorTkZpMWFvRm16Wmt3MGxDSXZMdzkvL3ZrbnJsNjlpb1NFQkp3K2ZScG56cHlCVnFzdHZOZzlJWVFhd0JFQXU5UnE5V25yUk91Y1dPWXJGOHY4dytFSnBtM2hDV2JwSE8ycU5xODZXd2JyT2R2Q2VxNDQxbTNrTEJ5dHJGY1dIalBGOFF2aTRiaDI2TkNoTTRBK0NvWENWd2pSU1pJa3I4SUxLQlFLTkcvZTNOQjZwMUdqUm9aSHpabzFyUlMyNWVYbTV1TEdqUnVHaDc3MXplWExseUhMeFFZV3pCUkMvQXJnZndBT2FUU2FtUFBuejJzc0h6V1p3REp2SnBiNXlzVVRUTnZDRTh5eU9jcFZiVjUxdGh6V2M3YUY5Wnhwck52SVdUaEtXYThzUEdaTTR4ZEU1WkNVU21WYlNaSzZDQ0U2QVdnblNkSS9BRHhxYXVGSEhua0VMVnEwUVBQbXpkR29VU1BVcjE4Zmp6NzZLQjU1NUJFOCt1aWpxRjI3TmlUSjl2ODFRZ2hrWjJmajl1M2J1SFBuRG03ZnZvM1UxRlRjdkhrVGlZbUp1SHIxS2xKVFUwdGFOMTJTcFBOQ2lQTkNpRmlkVHZlL3MyZlBub09UOVB2a0FGam1XZVl0Z2llWXRvVW5tT2F6MTZ2YXZPcHNlYXpuYkF2cnVkS3hiaU5uWWE5bHZiTHdtQ2tkdnlDcVVMdDI3WnE2dTd0M2tpVHBHUUJQQ2lGYVB1aDNxaUZLK2V6ZDNkM3g2S09Qd3N2TEMvWHExVU85ZXZYZzVlV0Z1blhyb2s2ZE92RDA5SVNucHljOFBEeFFyVm8xdzNNUER3KzR1TGdZSGdxRnd1aTVMTXZRNlhUUTZYU0c1N0lzUTZ2VklpOHZEL2Z2MzhlOWUvZHcvLzU5d3lNM054ZFpXVm5JeU1oQVdsb2EwdFBUa1o2ZWpyUzBOTnkrZlJ0NWVYbWxmUVJDQ0pFcVNkSlZJY1FWQUgvSXNueE9DUEhybVRObnJsYnVwMDIyZ0dXZVpiNnk4UVRUdHZBRXMzenM3YW8ycnpwYkIrczUyOEo2cm15czI4aFoyRnRacnl3OFpzckdMd2dyYU4yNmRhMXExYXExYzNGeGVRcEFDMG1TbWdCb0JPRHhCNDhHQUZ5c0dhTTVoQkF5Z0ZRQU53SGNBSEJUa3FUcnNpeGZCZkFIZ1BQeDhmRVoxb3lSYkFQTFBEMHNubURhRnA1Z1BoeGJ2NnJOcTg3V3hYck90ckNlTXgvck5uSVd0bDdXS3d1UEdmUHhDOEkydWJadDI3Wit0V3JWR2dvaEdpZ1Vpc2NlL0cwb2hQQ1NKS2tHZ09vbzZQeTk4Ti9xUWdoWEFDNlNKTGtDY0JGQ3VFcVM1SUtDSklVc2hOQktrcVFEb0JWQzZBQm9KVW5TQXNndDhyaXIvL3ZnbHJRVVdaWlRGQXBGaWs2blMxRW9GQ2xxdFRvVlFMNWxQeHB5VUN6elpCSlBNRzBMVHpBZm5xMWUxZVpWWit0alBXZGJXTStWRCtzMmNoYTJXdFlyQzQrWjh1RVhCQkU1Skc5djcyQUE0dlRwMDZ1dEhRczlQSjVnMmhhZVlGYWNyVnpWNWxWbjI4RjZ6cmF3bm5zNHJOdklXZGhLV2E4c1BHWWVqc0xhQVJBUlZRV0ZRdkdtUXFGNDA5cHhFQkVWcGxhclk5TFMwcFFBbHNxeXJOdTRjU09DZ29Kdzd0dzVpOFdRa0pDQXNXUEhJanc4SExJczZ3Q3NTVWxKYWNjZnpVVDBzRmkza2JPd2hiSmVXWGpNUER3bTBvaklFU2trU1hwV2tpUnZzSjRqSWh1VG1KaDRQeTR1TGxRSTBSM0FoY1RFUkl3ZE94WXJWcXdvYTBDVEN0Rm9ORmkvZmoyQ2dvSnc0Y0lGQ0NFU2hSRDk0dUxpM3VhdEcwUlVVYXpieUZsWXE2eFhGaDR6RmNjVFRDSnlPQjA2ZEhnTmdDc0Exd2ZQaVloc2ppV3Zhdk9xTXhGWkN1czJjaGIyMkRxTngwemxZQ0tOaUJ5T2k0dExzUDY1SkVuQnBTMUxSR1JOVlgxVm0xZWRpY2dhV0xlUnM3Q1gxbWs4WmlvWEUybEU1SENFRUQ3NjU1SWsrWlMyTEJHUkxhaUtxOXE4Nmt4RTFzYTZqWnlGTGJkTzR6RlQrVGdhRFJFNWxBNGRPcnlpVUNoMkZKNG1oSGhGclZidnNsWk05UEQwbzltUmJlRm9kbFdyb2lPQ2NRUXUrOEo2empheG5xdDhyTnZJV2RqS3lKNDhacXFPaTdVRElDS3FUSTgvL3ZncVNaS2FGWm44V0hKeThpWnJ4RU1WODloamo3MGtTVkpqYThkQlJzN2R2SG56MzlZT3dwRWxKeWRmcjFhdDJucFBUOCthUW9oTzhmSHhpc09IRDZOZHUzWm8wS0JCcWVzbUpDUWdORFFVa1pHUkVFTG9BS3hMU1VuNVYwSkN3a1hMUkUvbHhYck9KckdlcXdLczI4aFpWS1NzVnhZZU0xV0xWMXFJeUtFb2xjcjdraVFaWGU0UlF1U3AxV29QYThWRVJQU3d6TDJxemF2T1JHUlBXTGVSczdCMDZ6UWVNNWJCRm1sRTVEQTZkdXo0RW9CUlJhZExrdVRhdUhIalgyL2N1SkZnaGJDSWlCNmFPVmUxZWRXWmlPd042elp5RnBac25jWmp4bkxZSW8ySUhJWlNxVHdvU2RJTHB1WUpJUTZwMWVvK2xvNkppS2l5RkwycUhSUVVCQThQRDJ6WXNJRlhuWW5JYnJGdUkyZFJWYTNUMkFyTjhwaElJeUtIb1ZLcGNnRjRsakQ3WGx4Y1hIVkx4a05FVk5tYU4yL3U0ZVhsTlI5QUNQNitzMEFIWUgxeWNuSW9oN0FuSW52RXVvMmNSZEd5M3J4NWMzejIyV2RvMzc3OVEyMHZJU0VCczJiTndvVUxGd0FlTXhiRFJCb1JPWVJubm5tbWg1dWIyOUhTbHNuUHorOXg5dXpabnkwVUVoRlJsWGx3VlhzOWdHcENpTGQ1MVptSUhBSHJObklXSE1YV3ZyR1BOQ0p5Q0U4ODhjUUtBRStYdG93a1NmV1RrNU8vczFCSVJFUlZKams1K2Zwamp6M1dBc0FGdFZxOXl0cnhFQkZWQm4zZEprblNQd0djVGs1T2pyRjJURVJWZ2FQWTJqZTJTQ01paDZSU3FRUUF4TVhGc1o0aklvZkVlbzZJSEpGU3FWd2tTZEprSWNSa3RWcTl4TnJ4RUZVMWptSnJmeFRXRG9DSWlJaUlpSWlJeUJtcDFlcVl0TFEwSllDbHNpenJObTdjaUtDZ0lKdzdkODZ3VEVKQ0FzYU9IWXZ3OEhESXNxd0RzQ1lsSmFVZGsyalc0V3J0QUlpSWlJaUlpSWlJbkZWaVl1TDl4TVRFVUtWU3VVT1NwQTJKaVlsdHhvNGR5MUZzYlJRVGFVUkVSRVJFUkVSRVZxWldxMk9hTjIrdTlQTHltaS9MY3NqV3JWdU5SckZOU1VuaGlKdzJnTGQyRWhFUkVSRVJFUkhaZ01URXhQdHhjWEdoUW9qdUFINEhjRVVJMFM4dUx1NXRKdEZzQXhOcFJFUkVSRVJFUkVRMlJLMVd4d2doZmdMUUVzQ3oxbzZIL3NaRUdoRVJFUkVSRVJFUmtSbllSeG9SRVJHUmpSSkNTQURjQVZRRDRJWkNGMEZmZU9FRi9UTDFTMWhkQnBBUElBK0FScElrVWFYQkVoRVJFVGtCSnRLSWlJaUliSmNiZ1BvQW1qejQ2NjZmb1ZLcDlFK2ZMMkZkRFlCVUFOY0IzSHJ3bW9pSWlJZ3FnSWswSWlJaUl0dFZEUVZKdEppaU03Nzg4a3Y5MDExbGJNTVhRQ2FZU0NNaUlpS3FNUGFSUmtSRVJHUzczRkhRRXEwaWpGcXlFUkVSRWRIRFl5S05pSWlJeUhZcFVQRWtXRFh3Tng4UkVSRlJwZUNQS2lJaUlpSWlJaUlpSWpPd2p6UWlJaUlpTytIdjcxOXNXazVPRHR6ZDNlSHVidHh3N2VXWFgwWklTSWlsUWlNaUlpSnlDa3lrRVJFUkVkbUpJMGVPR0wyT2lJakFOOTk4ZzdWcjE4TEx5OHRLVVJFUkVSRTVEeWJTaUlpSWlPeE1YbDRlbGl4WmdyTm56eUl4TVJFLy92Z2p6cDgvajNIanh1SHBwNSsyZG5oRVJDVVNRa2dvNlB1eEdnQTNGT2x1YVBEZ3daNDVPVG1vVzdkdXpiaTR1S0tEcmNnQThnSGtBZEJJa2lRc0VUTVJVV0g2Y1VBMUFBQWdBRWxFUVZSTXBCRVJFUkhaa1pNblQyTEJnZ1ZvMTY0ZDFxOWZEejgvUDR3WU1RSjc5KzdGcEVtVDhPeXp6MkxDaEFsbzJyU3B0VU1sSWpMRkRRV2pDVGVCaVZHRmUvZnUzZVRhdFd0bzNicDFTd0RQRjFsWEF5QVZ3SFVBdHg2OEppSWlJcUtLVXFsVVFxVlM4U29sRWRrMUlVUjlJY1FRSVlTNGN1V0tlT2VkZDBUZnZuM0ZnUU1IaEo1S3BSSmFyVllJSWNTOWUvZkVpaFVyUkxkdTNjU1NKVXYwaXd3VlFoUnQxVUZFWkJWQ2lGcENpSzZpWXJvS0lXcForNzBRVlRXbFVybElwVklKcFZMNXZyVmpvYit4UlJvUkVSR1JIYWhUcHc1VUtoVVdMVnFFNnRXckc2YjM3TmtUa2lRQkFEdzhQREJod2dRTUdEQUFzYkd4MWdxVmlLZzA3aWhvaVZZUnhWcXlFUkZaQ2hOcFJFUkVSSGJBeThzTDQ4YU5RNmRPblZDcmxuRkRqQmRlZU1Id1BEczdHOGVQSDBkQVFJQ2xReVFpTW9jQ0ZVK0NWVU9SdnRXSWlDeUZpVFFpSWlJaU95TExNdmJ2M3c5M2Q5UG5vVDQrUGhhT2lJaUlpTWg1TUpGR1JFUkVSRVJFVnRXeFkwYzBidHpZNUx5a3BDU2NPblhLd2hFUkVabkdSQm9SRVJFUkVSRlpsWnViRy9iczJXTnlucSt2cjRXaklTSXFHUk5wUkVSRVJIWm0wS0JCMWc2QmlLaFM1ZWZuSXpBd3NNUjVSRVMyZ29rMElpSWlJanZTczJkUExGaXdBSzZ1cG4vR1RaMDZGUW9GKytBbUl2dmk1dWFHSFR0Mm1KekhGbWxFWkV1WVNDTWlJaUt5WFRJQVRlRUppeGN2TG5XRitmUG5GNTJVOTJBN1JFUTJLejgvdjhUV3RteVJSa1MyaElrMElpSWlJdHVsQVpCYXdXMmtva2d5am9qSTFpeGJ0Z3pkdW5Vek9lLzQ4ZU1Xam9hSXFHUk1wQkVSRVJIWnJqd0Exd0g0QXFnUG9KcCt4cFFwVTNZQ3dJSUZDMTRwWmQzVUIrdm5WVzJZUkVUbGw1Q1FnSGZmZmRma3ZGdTNicUZCZ3diRnBrZEdSbFoxV0VSRXBXSWlqWWlJaU1oMjVhTWdHWllGd0EyQW9mT3oyTmhZL2RPb0V0YVZINnlmOStBdkVaRk5lZXFwcHd5SnNlKy8veDVlWGw1NC92bm5vZFBwMExselp5Yk5pTWdtTVpGR1JFUkVaS01rU1JJb1NJUVZhMUdtVXFuMHkxVDAxaytyVTZsVWh3SDRXenNPK3BzUTRoZTFXdDNGMm5HUWMwaExTME5ZV0JobXo1NXROTDFvbjJtQmdZRjQ5ZFZYTFJrYUVWRXhUS1FSRVJFUmtiVXhpV1pqSkVucWJPMFl5RGxrWldWaDh1VEo2TlNwRTc3NjZpdmN1WE1IZm41K0FJQTllL1pZT1RvaW91S1lTQ01pSWlJaW0xRG9kbFd5SWg4ZkgydUhRRTdpL1BueitPaWpqK0RuNTRjcFU2YmcyclZyV0xkdUhWYXRXZ1ZYVjFmNCsvdERvVkJBQ0FGWmxxSFZhaEVkSFczdHNJbkl5VEdSUmtSRVJFUkVSQmJYb2tVTFRKMDYxZEFDclZtelpwZ3paNDVodmhEQ2tFUURBRW1TckJJbkVWRmhUS1FSRVJFUkVSR1JwY2dBTkFCUXZYcDFReExORkVtU0lFa1NGQXBGMFZsNUQ3WkRSR1J4eFdva0lpSWlJaUlpb2lxaVFjRm94QldSK21BN1JFUVd4eFpwUkVSRVJFUkVaQ2w1QUs0RDhBVlFIMEMxd2pQRHdzSkdYYjkrZldDYk5tMDJqeDA3ZHErSmRWTWZyRjlzTkdNaUlrdGdJbzJJSEpwU3FWeGs3UmlJaUlpSXlDQWZCY213TEFCdUtIS1gxT0hEaDN2bDVPVGc4dVhMVjhhT0hSdFZaRjM1d2ZwNUQvNFNFVmtjRTJsRTVOQWtTWnBzN1JpSWlLclFmV3NIUUVSVUhwSWtDUlFrd2t5MktGTXFsZmNrU1VKYVdscU9KRWtWdlFXVWlLalNNWkZHUkE1TkNNRkVHaEU1TENIRVdXdkhRRVJFUk9STW1FZ2pJb2VtVnF1WFdEc0dJaUlpSWlJaWNnd2N0Wk9JaUlpSWlJaUlpTWdNVEtRUkVSRVJFUkVSRVJHWmdZazBJaUlpSWlJaUlpSWlNekNSUmtSRVJFUkVSRVJFWkFZbTBvaUlpSWlJaUlpSWlNekFSQm9SRVJFUkVSRVJFWkVabUVnaklpSWlJaUlpSWlJeUF4TnBSRVJFUkVSRVJFUkVabUFpallpSWlJaUlpSWlJeUF4TXBCRVJFUkVSRVJFUkVabUJpVFFpSWlJaUlpSWlJaUl6TUpGR1JFUkVSQTRqSWlMQ3JHa0FJTXN5ZnZycHA2b09pWWlJaUJ5SXE3VURJQ0lpSWlLcUxQUG56MGRBUUVDWjB3Qmc0OGFOMEdnMEFBQi9mMzgwYk5pdzJESzNiOS9Hd1lNSHF5YllLbkQyN0ZtTUdUTUdNVEV4Y0hkM3QzWTRSRVJFRG9lSk5DSWlJaUt5V3ovKytDUEN3OE1OcjJWWlJ2LysvWTJXS1RvdE1qSVNSNDhleFkwYk56QjkrblREOU8rKys2N1k5dnYwNlZNcGNmNzExMStZTkdrU3RtL2Z6Z1FYRVJHUkhXTWlqWWlJaUlqczFzQ0JBOUd6WjAvVXJGa1RraVFoT0RnWXExYXRNbHFtNkxURGh3L2o3Tm16bUQ1OU9qSXpNMUczYmwwQXdJZ1JJNm9zenN6TVRQejExMTlWdG4waUlpS3lEUGFSUmtSRVJFUjJMU0lpQWg5KytDR3VYTG1DdExRMFhMOSszVEN2VDU4K0NBOFB4OUdqUnpGbnpoeGtaV1doYytmT2VPKzk5L0RiYjc5aDJyUnBadTlIbzlIZ3l5Ky9SSzlldmVEbjU0ZHAwNlloSnljSEFMQno1MDcwNnRVTFdWbFpBSUQ0K0hoMDc5NGRTVWxKQUlBeFk4WUFBSHg5ZmVIajQyUFdOcytlUFFzZkh4K2NQSGtTUVVGQjZOcTFLd0lEQS9INzc3OGIxcy9LeXNLSEgzNkk1NTU3RGdNR0RNREpreWNmN2tNa0lpSWlzekNSUmtSRVJFUjJiZlRvMGNqTHk4UG8wYU14YytaTU5HblN4REF2S3lzTENvVUNQWHYyaEwrL1A1S1NrbENyVmkxa1pXVmg2dFNwQ0E0T05pejczWGZmRlhzVTl2bm5uK1BDaFF2WXRtMGI5dTdkaS9UMGRDeGV2QmdBTUhUb1VMUm8wUUxyMXEyRExNdjQ4c3N2TVdIQ0JEUnUzQmdBc0duVEpnQkFURXdNWW1OanpkcW1Ya1JFQkpZdlg0NERCdzdnc2NjZXc1dzVjd3p6WnM2Y2ljek1UUHp3d3cvWXRHa1RZbUppS3VkREpTSWlJcE40YXljUkVSRVIyYTJFaEFRc1c3WU1kZXZXUlpNbVRaQ1hsNGM1YytiZzU1OS9CZ0JvdFZyNCsvdkR4Y1hGc002ZVBYc1FHaHFLbEpRVVBQdnNzd2dJQ0lDYm01dkpBUWtVQ2dXeXM3T2gxV3J4MDA4LzRkdHZ2elVNU2pCeTVFaE1uVG9WTTJmT2hDUkptRDU5T2thUEhnMVhWMWZVcUZFRHc0WU5LelgyOVBUMFVyZXBOM0hpUkR6NjZLTUFnT0hEaCtQZGQ5K0ZMTXZJeU1qQXp6Ly9qSysvL3Rvd2Y5eTRjWmc0Y1dJRlBsRWlJaUlxRFJOcFJFUkVSR1RYeG93WmcvYnQyMlBjdUhIWXZYdTNvY1ZXWW1JaWhnd1pndkhqeDJQbzBLR0c1VC81NUJOMDdkb1ZGeTllQkZEUTRzc1VYMTlmUXd1djMzLy9IVUlJay8ybzVlZm53ODNORFMxYnRrVHYzcjJ4ZWZObXJGMjdGcElrbFJwM2NuSnlxZHZVZStTUlJ3elBhOVdxQlNFRXRGb3RVbEpTQUFCTm16WTF6SzlaczJhcCt5UWlJcUtLWVNLTmlJaUlpT3pXVTA4OWhiUzBORXljT0JFOWUvYkVEei84WUpnWEZSV0ZCZzBhSUNZbUJnRUJBVkFvQ25vMUdUTm1ESjU4OGtsczNyd1pBRXkyUkFNS2tsa0JBUUdvWGJzMkZpeFlBQURZdDI4ZkhudnNNWlBMWDc5K0hWRlJVZWpkdXpjMmJOZ0FsVXBWYXV4ZVhsNWxick0wK3FUWnJWdTNETS8xeVRVaUlpS3FHdXdqallpSWlJanMxaSsvL0lJMzMzd1RRVUZCZVAzMTE1R1ptUWtBU0V0THc1WXRXL0RxcTYvQzE5Y1hXN1pzTWF6ejFGTlBHYlVXaTRpSVFLZE9uYkJ3NFVKRVJFUVlIbTV1Ym9pSWlNQ21UWnZRc0dGRHFGUXFMRnEwQ0NrcEtkRHBkTGgwNlJKKytlVVhBSUFzeTVneFl3WUNBd014YytaTVhMcDBDZDkvLzcxaEg3VnIxd1pRTUFpQmZrQ0NzclpabGllZWVBSXRXN1pFV0ZnWXNyS3lrSlNVWlBRK0xlMGYvL2hIRjVWS3RkVnFBUkFSRVZrQUUybEVSRVJFWkxmYXRXdUgxYXRYdzkvZkgvSHg4YWhYcng3dTNMbURkOTk5RjIzYXRFRlFVQkNHREJtQ3VMZzRyRjI3RmpxZHp1UjIyclJwZzJuVHBrR2owWlM0cndVTEZrQ2hVR0RvMEtIbzFxMGJaczJhQlNFRUFHRGp4bzI0YytjTzNuampEZFNvVVFPVEprM0NraVZMREMzRW1qVnJob0NBQUV5YU5BbERoZ3d4YTV2bStPS0xMM0Q3OW0zMDZkTUhVNlpNS2JGMVhWWHg4ZkhwcFZRcS82TlVLck05UER6K0IrQlZpd1pBUkVSa1lhVjMzRUJFWktkVUtwVUFnTGk0T05aelJFUTJUbDluRng3TnNqem16NStQbjM3NkNlN3U3aGcvZmp4V3IxNk41NTU3RHRPbVRZTzd1enNBUUtQUjRQUFBQMGR5Y2pMV3JGa0RBUER6ODhPeFk4Y00yOW0yYlJ0ZWV1a2xWSzllSFVsSlNSZ3paZ3orNy8vK3I2SnZ6Kzc0K1BnQUtQazcxTWZINTU4Nm5lNGRoVUxoRDhDejZIeCs5MUpGS0pYS1JaSWtUUlpDVEZhcjFVdXNIUStSTmZGNHNFM3NJNDJJaUlpSTdOclVxVk14WmNvVVF4OW9YYnQyUmVQR2pZMldjWGQzeCt6WnM1R2RuVjNpZG9ZUEg0NndzRERzMkxFRHJxNnVHRGx5WkpYR2JVK1VTdVZRQUc5TGt0UmRDRkZOLzFrVEVSRTVHeWJTaU1paEtaWEtSZGFPZ1lpSXFsN2h4RTdSSkZwaHRXclZNanpmdm4xN3Nma2hJU0VJQ1FtcDNPRHNsRXFsR2ltRWVGT1NKRjhBYnVWWXoveDdVNTJZRUtMTWtWMkppTWoyTUpGR1JJN3FIZ0JQU1pJbVd6c1FJaUt5VGFVbDNBalE2WFQxWFZ4Y0dvTDlLcFBsM1JkQ25MVjJFRVJFcGpDUlJrUU9TWmJsbHlSSlVsazdEaUlpS3Bza1NZdXRIVU41NWVUa29IcjE2aWp2TFk3Mzc5K0hoNGRIRlVWVnVVNmZQdjBWZ0s4QUtMeTl2ZDl5Y1hHWklJUm9JMGxTcWVjUTdDT3RkUG8randCTWpvdUxZNTlIUkVSMmhvazBJbkpJOGZIeFJ3RWN0WElZUkVSa0JwVktaYkZFV3YvKy9SRVpHV25Xc3JJc1kvTGt5WGpycmJmUXRtMWJvM25UcGsxRDY5YXRNV0hDQktQcEtTa3AwR3ExYU55NE1YcjA2SUdvcUNoY3Zud1pkZXJVUWZYcTFlSHY3NCtmZi83Wk1BaENZY2VPSFlPZm45L0R2N21xSTU4K2ZYb1ZnRlVBb0ZRcVg1TWtLVlFJMFU2U3BPSnZoSWlJeUlFeGtVWkVSRVJFVG1uS2xDazRjK2FNeVhtUmtaRlFLQlFZT25Rb1FrSkM4UG5ubjZOcjE2NkcrUjkvL0RHQ2c0UHgybXV2b1hidDJvYnAwZEhST0hqd0lGYXZYZzJnb0Irc3VYUG5Zc0tFQ2RCcXRXamF0S25KSkJvQWZQTEpKNGlLaWtKQVFBQmtXVGJaMmkwakl3TkhqaHlweU51dU1MVmEvVFdBcndGQXBWSUZDQ0UrQktDVUpLbWFWUU1qSWlLeUFDYlNpSWlJaU1ncExWaXdvTXhsdW5YcmhpKy8vQksxYXRXQ3I2K3YwVHdoQkY1ODhVWEQ2N2ZmZmh1alJvM0MwYU5IY2ZQbVRRREFiNy85aGhZdFdzREh4d2VMRnkvR3M4OCthMVpzbXpadFF0MjZkWXROOS9mM04ydDlTNG1MaTRzQUVBRUEzdDdlZlJVS3hTZFdEb21JaUtoS01aRkdSRVJFUkE1djA2Wk4yTDE3TjI3ZHVvVkJnd1lCQVBiczJWUHFPbGV1WE1IbHk1ZlJwMDhmQUVCTVRJeGhYa1pHQm5yMzdvM1kyRmlqZFFJQ0FnQUFFeVpNUUc1dUxtYk1tQUVBT0hIaUJINzY2U2U0dTd0andJQUJ1SHYzTHZMejh6RjU4bVI4L2ZYWHlNakl3TjI3ZCtIdjc0KzZkZXZpalRmZWdJdUxTNlc5ZjBzNGZmcjBBUUFIckIwSEVSRlJWV0lpallpSWlJZ2MzcGd4WTlDM2IxOE1IRGl3ekFTYW5rS2hRSGg0T0U2ZE9vVVBQdmdBYm01dVphNFRFUkdCUC8vOEUzUG56c1dOR3pmUXIxOC9qQnc1RXJ0MzcwWkdSZ2IyNzkrUCt2WHJZKzNhdGNqSnljSExMNytNbDE5K0dRRFFvMGNQSERseUJBRUJBVmkvZnIyaFJkcjgrZk14ZGVwVUFNQ25uMzc2a0o4QWtYTlFxVlNIQWRoVzAwMHlteERpRjdWYTNjWGFjUkNWaG9rMElpSWlJbklLMGRIUkFJQ3paOCtpWGJ0MitPYy8vMm1ZbDVxYWl2cjE2eHRlMTY1ZEc5dTNiOGZtelp1eGZQbHlhRFNhTWhOcEdvMEdxMWV2Um54OFBHYk9uSW5YWG5zTlR6MzFGSUtEZytIdDdZMk9IVHZpOHVYTHFGKy9QaTVmdm96bm5udk9yTGdQSGp4b1NLVE5uajI3dkcrYnlOa3dpV2JISkVucWJPMFlpTXJDUkJvUkVSRVJPWVdqUjQvQ3k4c0xodzRkd3BvMWE3QjM3MTdEN1pOK2ZuNklqSXlFRUFLU0pCbldxVjI3TnFaUG53NmdZRENBb2gzOUYrNDM3Y1NKRTJqYnRpMG1USmlBeFlzWFk4YU1HZWpWcXhjNmR1eUlXclZxWWZ2MjdZaU9qa2FuVHAxdzZ0UXBoSVNFQUFDMFdpMFNFaEtRbDVlSDBhTkhJems1R2FOR2pUTEVrWjJkYmJnZEZRQm16Wm9GcFZKWk5SOFNrWU1vZXRzMTJUNGZIeDlyaDBCa0ZpYlNpSWlJaU1qaFJVZEhvMlhMbGtoTVRFUm9hQ2orL1BOUDdOeTVFeWtwS1pnMGFSS0Fnb1RXc0dIRE1HL2VQTFJ1M1JvQUlNc3loZzhmampWcjFtRHUzTG1HN2VuN1NDdmNieG9BaEllSFk4V0tGYmgyN1JwaVltSVFIaDRPQU5pd1lRTjY5ZXFGRVNORzRJa25ua0NqUm8zUXVIRmphTFZhQkFRRW9IWHIxbkIxZGNYbm4zK090OTU2Qzd0Mzd6WWsrZno5L2MyK0haV0lpSWlxVnZFeHRZbUlpSWlJSEV4U1VoSkdqUnBsZU4yNGNXTnMzYnJWYU5STlYxZFhEQm8wQ0RObXpJQkdvd0VBbkR0M0RqazVPU1pIMERSbDA2Wk4wR3ExaUlpSVFFUkVCT2JPblF0WFYxZlVybDBiRFJvMGdKK2ZIeFl1WEloeDQ4WVo5dm5ERHo5ZzRjS0ZjSEZ4UVpNbVRhRFJhT0RpNG9MQXdFQUVCZ1lpT3p2YjhEdzBOTFFTUHhVaUlpSXFMN1pJSXlJaUlpS0hOM3o0Y0tQWHUzYnRRb3NXTGRDbVRSdWo2U05Hak1DT0hUdXdldlZxaElTRTRNU0pFMmIzWlFZQU9UazVhTisrUFdiT25JbkJnd2RqOCtiTm1EbHpKaFFLQldSWlJrNU9EZ0FZRW5WRkpTY25HL3BxdTMzN3R0R3RwQmtaR1hqOTlkZk5qb1dJaUlncUgxdWtFUkVSRVpIVHVYcjFLb0tEZ3dFQWQrL2VoVTZuQXdDNHVibGg0c1NKU0UxTmhWYXJSWFIwZExrU2FZMGFOY0xzMmJQUnJsMDdMRjY4R0RrNU9iaDQ4U0swV2kwKysrd3paR1JrWVBIaXhaZzFheFlpSWlLS3JYLzY5R20wYXRXcWN0NGtFUkVSVlRxMlNDTWlJaUlpcHpOMTZsUWtKaWFpYytmT2NIRnhnYi8vM3dQOTlldlhELzM2OVVOeWNqSVNFaExRdVhObmZQdnR0d2dMQ3pQYWhydTd1OUZnQXdEUXQyOWZ4TWJHb2tlUEh0aXpady9TMDlOeC9QaHhqQjgvSHA2ZW5nZ0xDMFAxNnRXeGFORWlUSmt5QlFxRkFuNStmc2pQejRlN3V6djI3OStQSGoxNkFJRGhsazQ5ZmJLUGlJaUlySWVKTkNJaUlpSnlHdnFCQlFDZ2VmUG1PSG55cE5Fb25ZVzV1TGpnL2ZmZlI4MmFOUkVVRklTZ29LQXl0Ly96eno5ajZ0U3A4UER3QUFCNGVYbWhWYXRXYU4rK1BaUktwV0ZmWGJ0MnhZNGRPMUN2WGoyTUdUTUdOMjdjd0xCaHc2RFZhZzFKdlZxMWFtSEhqaDJHYmZQV1RpSWlJdXRqSW8ySWlJaUluRWEvZnYyTVhwZVVSQU9BK3ZYckYrdGJyU3pQUC8rOHlla3FsYXJZdElZTkd3SUF2djMyVzhNMElZUWhwc0w5b3dGQTNicDFUZDRPU2tSRTlrc0lJUUZ3QjFBTmdCc0tkY0UxZVBCZ3p3Y0QzdFNNaTR1cmIySjFHVUErZ0R3QUdrbVNoQ1ZpZG5aTXBCRVJFUkVSMllqU0VudEVST1NRM0FEVUI5RGt3VjkzL1l6ZXZYczN1WGJ0R2xxM2J0MFNnS2tyTlJvQXFRQ3VBN2oxNERWVk1TYlNpSWlJaUlpSWlJaXNveG9La21neFJXZUVoSVRvbjQ1KzhDaUpMNEJNTUpGbUVSeTFrNGlJaUlpSWlJaklPdHhSMEJLdElveGFzbEhWWWlLTmlJaUlpSWlJaU1nNkZLaDRFcXdhbU4reEdIN1FSRVJFUkVSRVJFUkVabUFmYVVSRVJFUkVSRVJFTnFSang0NW8zTGl4eVhsSlNVazRkZXFVaFNNaVBTYlNpSWlJaUlpSWlJaHNpSnViRy9iczJXTnlucSt2cjRXam9jS1lTQ01pSWlJaUlpSWlzaUg1K2ZrSURBd3NjUjVaRHhOcFJFUkVSRVJFUkVRMnhNM05EVHQyN0RBNWp5M1NySXVKTkNJaUlpSWlJaUlpRzVLZm40OUJnd2FWT0krc2g0azBJaUlpSWlJaUlpSWJzbXpaTW5UcjFzM2t2T1BIajFzNEdpcU1pVFFpSWlJaUlpSWlPNVdSa1lHNmRldWFuQ2VFUUZSVUZIcjI3R25ab09paEpDUWs0TjEzM3pVNTc5YXRXMmpRb0VHeDZaR1JrVlVkRmhXaHNIWUFSRVJFUkVSRVJOYjI1NTkvWXRldVhaV3lMUjhmSDJSbloxZkt0c3JTdTNkdjZIUTZrL05rV2Nia3laUEx0YjA3ZCs3QXg4ZW4xR1dPSHorT3JLd3NvLzNNbVRPbnhOZGtucWVlZWdxUmtaR0lqSXpFMjIrL2phbFRweUl5TWhKNzkrNEZBTU84d2creVBMWklJeUlpSWlJaUlxZTNlL2R1SkNVbFllalFvU1V1RXhVVmhVOC8vYlRZOUp5Y0hNVEV4TURkM2Qza2VocU5CcjYrdnFoWnMyYXg5UXBQeThuSndTKy8vSUxidDI5ajVNaVJBSUM3ZCsvQ3hjVUZIaDRlaHVVT0hqeFliQi9MbGkzRC92MzdUZTYvZi8vK3hhWlZKQW1Ua0pDQWxTdFhZdlhxMWFoVnF4YUVFUGorKys4eFk4WU1BQ2oybXNvbkxTME5ZV0ZobUQxN3R0SDBvbjJtQlFZRzR0VlhYN1ZrYUFRbTBvaUlpSWlJaU1nSm5UMTdGaE1uVGpTODFpZTFldlRvVWVJNlVWRlJpSXFLS2phOXJCWmNBS0JRS0l6VzFlbDA2Tnk1czlFMC9YWWFObXhvU0phTkhEa1NFeWRPUk5ldVhZMjI1K3ZyaTVpWUdNUHJTWk1tWWRLa1NVYkw2UGRSMlMyWHhvd1pnM1BuenVIbzBhUDQ2cXV2RE5QOS9mMk5sdlAzOThlaFE0ZWdVUEJtT0hObFpXVmg4dVRKNk5TcEU3NzY2aXZjdVhNSGZuNStBSUE5ZS9aWU9Ub0NtRWdqSWlJaUlpSWlKL1RNTTg4WWtsakhqeC9IN3QyN3NXalJJZ0FGdHliKyt1dXY2TktsaXpWRHhGOS8vWVdrcENSMDdOaXh5dmJoNCtOajFDcE9DQUVBUmdsRldaYmg1ZVZsbE1oWnVIQWhKRW5Dd0lFRERRbTdJMGVPQUVDeDEyU2U4K2ZQNDZPUFBvS2ZueCttVEptQ2E5ZXVZZDI2ZFZpMWFoVmNYVjNoNys4UGhVSUJJUVJrV1laV3EwVjBkTFMxdzNZNlRLUVJFUkVSRVJHUjA5SnF0ZGk0Y1NQbXpadG5tSGIvL24yTUh6OGVzYkd4eFpaLzc3MzNFQnNiVys1V1ZySXNGMnV4QlJSdnhWWFl6cDA3a1orZmo3NTkrd0lvdU0xendZSUZKUTRlTUdEQUFMT21EeG8wQ0crKythYmhkV1JrSktwWHJ3NmdvSSswdm4zN0dyV1V1M2p4SWo3NjZDT2piVWlTWkhpdVQ3NVJ4YlJvMFFKVHAwNDF0RUJyMXF5WlVWOXpRZ2hERWcwdy9oK1E1VENSUmtSRVJFUkVSRTVyN2RxMUdEMTZ0TWtSRVUyNWRPa1Mvdk9mL3hndHYyN2RPcmk2bG41NnJWQW9qRnBvbVdxMVZmZ1cwZlQwZE96ZHV4ZmJ0bTFEa3laTkFCUWt4Sm8zYjE3aVB2U2QwaGZkUjlIcEZiRisvWHBzMmJJRkdvM0djR3VwTE11OGZmUGh5UUEwQUZDOWVuVkRFczBVU1pJZ1NaS3B6enJ2d1hiSUFwaElJeUlpSWlLYllFNGZRMFJFbGVua3laUFlzR0VEZnYzMVYzejY2YWM0ZHV5WTBmekNyY1dPSERtQ3JLd3MzTDE3dDFqU2JkeTRjYVh1UjZmVHdjM05yVnl4clYyN0ZyMTY5VUptWmlhYU5HbUNpeGN2d3NQRG84UkVXdEZXWnpxZERyZHUzVEk1RHlob1dmZkNDeStVS3lZQWVPT05OL0RHRzIvQTE5Y1hLU2twaGtFUlpGbEduejU5akpiVnZ6WTFPQUlaYUFDa1ZuQWJxUSsyUXhiQVJCb1JFUkVSV1pVUTRoZEpranBiT3c0eWNzN2FBUkJWdFV1WEx1SGYvLzYzNFRhNXdpTWs1dWJtb252MzdzWDYrTHA2OVNwME9sMnhWa1AzN3QzRER6LzhnTWFORzV2Y1YxNWVIalFhVGJGRUV3Q1QwODZjT1lPREJ3OWl4WW9WK09pamp6QnMyREFrSkNSZytQRGhKYjZmd3EzT1pGbkc5T25Ua1pLU0FnOFBENFNHaHVMSko1K0VUcWREUkVRRW5udnVPYU5ZQzQvcVdWb2ZhVVhwQjBXSWpvN0crdlhyc1duVEpnQi90NFJqQXMwc2VRQ3VBL0FGVUI5QU5mMk1zTEN3VWRldlh4L1lwazJieldQSGpqWFZyREFQQlVtMDZ3K2Vrd1V3a1VaRVJFUkVWcVZXcTYzYm16Y1JPYVViTjI1Z3dvUUpDQTRPTm5zZGIyL3ZZcTNXY25KeTBMTm5UNU9KSnIyc3JDeTBidDBhMzN6empXR2FxV1NUdm1WdVRrNE9Qdjc0WTdSdTNSb2JObXpBTysrOEE0VkNnVTgrK2FUTUdITnljakI5K25TMGI5OGVjK2JNd2RXclYzSGd3QUg4OGNjZldMZHVIUjU1NUJFOC9mVFRoa1JhKy9idHNXYk5HbFNyVnBDL01kVkgybDkvL1lXVksxZVd1TS85Ky9lWDJHOGJsU2tmQmNtd0xBQnVBQXozYlI0K2ZMaFhUazRPTGwrK2ZHWHMyTEhGaDRzdHVKMHpId1ZKdEh4TEJFdE1wQkVSRVJFUkVaRVRxcXpFeituVHArSHA2UWxQVDg4U2wwbEtTaXF4dFpvcHp6MzNuT0Y1VmxZV3RGb3R2dnp5UzZOKzJMeTl2WXV0ZC9qd1lXellzQUdYTDEvRzBxVkxBUUJQUHZra29xS2lzSHIxYW56eHhSZG8zYnExMFRxYk4yOHVNNTZtVFp0aXdZSUZKdWNkT25RSVo4K2V4YlJwMDh4NmI1V3RmZnYyVDdpN3U3OFVGeGUzMmlvQlZKQWtTUUlGaWJCaUxjcVVTdVU5U1pLUWxwYVdJMGxTUlcvL3BFckNSQm9SRVJFUkVSR1JtVFFhRGU3ZnY0OGFOV3BBcTlWaTc5NjlwUTRBQUFEeDhmRm8xNjVkdWZjVkdSbUpaY3VXWWU3Y3VYanl5U2VONWkxZHVoUnBhV2xRS0JRUVF1RDExMStIbTVzYmxpeFpnc0RBUUFBRm80OGVPSEFBcjd6eUNyS3pzN0ZzMlRLTUhEa1NYYnAwZ1l1TFM3bmpBUXBhdk0yZlB4OWFyUlk3ZCs3RWdRTUhzR3paTXRTb1VlT2h0dmN3Zkh4OFdzbXkvRTlKa29JQTZGczEyMlVpamV3UEUybEVSRVJFUkVUazFOTFQweEVVRkdRMHJVR0RCa1o5aHdFRmlhMDdkKzRZZGQ1Zm8wWU5vLzdWaXRKcXRkaTNieDlXckZoaGNyNFFBanFkRHVucDZWQW9GSkFrQ1FBd2I5NDh4TWZIWStYS2xXalZxbFd4OWQ1NjZ5MmNQMzhlWGJ0MmhhdXJLMmJObW9XbVRadENvOUZBbzlGZyt2VHBPSDc4T0o1OTlsbjQrL3ZqdmZmZXc3Rmp4eEFXRm9ZcFU2Wmd6Wm8xYU51MnJkbWZrZDZQUC80SWpVYUQ3ZHUzWS8zNjliaDI3UnFDZzRQaDR1SUNWMWRYdUxxNlFxdlZvbUhEaG5qaGhSZlFyRmt6ckYrL3Z0ejdLVXFsVXJXVlpYbUFKRWxCUW9nTytzK0p5TktZU0NNaUlpSWlJaUtuMWFSSkU5U3JWdytSa1pGbUxmLzQ0NDhqT2pvYUdvMEdRZ2pVcVZNSENvWENhSm5Ka3ljYitoejc3YmZmMEtSSmsyS3QxaVJKZ3FlbkoyUlpocCtmSDdSYUxmejgvQXpibWpCaEFxcFhyMTdpYUovcjE2K0hMTXVHL1RSdDJoUkFRZUx1bVdlZVFmdjI3ZkhoaHgraVRwMDZoblg4L1B6ZzUrZUg2OWV2bzBtVEppYTM2K0hoZ1NGRGhwVDQvb2NNR1lKaHc0WkJvVkJnN3R5NWh1azZuUTc1K2ZuUWFyV0c5eWRKVXJsSEt5MU1wVkk5QzJBZ2dGY0J0QzM2T1JOWkExTzRSRVJFUkVSRUZxSlVLaGRKa2pUWjJuRTR1dGpZV0d1SFlDUW5Kd2MxYTlZc2NiNFFBbHF0dGtKSkozdW5IMmdCUUVjaHhMOGtTWG9WUVBHbWVFNUlDREZaclZZdnNYWWNWSURwWENJaUlpSWlJZ3NSUXB3Rm9MTjJIR1JacFNYUkFGUzQ1WllqMGVsMHRRRTBFa0o0V0RzV0czSC9RYjFCTm9JdDBvaUlpSWlJaU1naHFGUXFBZGhlaXpSSGNlM2FOVFJwMGdSVjBUK1p2a1ZhWEZ5Y2Z1TlNodzRkbmxNb0ZFRkNpSmNrU1dwZTJ2cUYxaU9xVW15UlJrUkVSRVJFUkZURTNidDNNWDc4ZUZ5OGVOSHNkZkx5OG5EZ3dJRmkwMlZaeG4vKzh4L2N2My9mYUhwNmVqcG16SmhSNHZaQ1EwUEwzT2VCQXdld2VuWFpBMWIrOU5OUHhhYmw1dWJpMkxGamtHVzV6UFVCWVBEZ3djalB6emRyMlVvZzR1UGpqOGZGeFUxUXE5VXRoQkNkQUN3VlFseXlWQUJFcG5Dd0FTSWlJaUlpSXFKQ2hCQ1lQWHMyTWpJeTBLSkZDeXhhdEFqZmYvKzl5V1dQSFR0bWVINzM3bDJzV3JVS2x5OWZ4anZ2dkdPWS91MjMzMkxIamgzbzA2Y1BQRHordm1QeHA1OStncWVuSndCZzBxUkp5TTdPUmtCQUFEdnFua0FBQUFvRFNVUkJWQ0lpSXFEVDZYRHAwaVdNSGowYWpSbzF3dno1ODAzdXYyUEhqbGl3WUFHNmR1MEtiMi92RXQ5VFdGZ1lYbnJwSmFOcEN4Y3V4S0ZEaHpCbnpoejA3Tm5UYUY3aGtVa0xlL25sbDR1MVNQdmhoeCtLRGJoUTJkUnE5U2tBcHdDRSt2ajRQQ1BMOHFzQUJraVMxSzVLZDB4RVJFUkVSRVJFNUloVUtwVlFxVlNpb2hZdVhDajY5Kzh2VWxKU3lyMXVjbkt5R0R0MnJFaExTeE5DQ0pHUWtDQjY5KzR0L3ZqakQ2UGw4dkx5UlAvKy9VWC8vdjNGK1BIalJXWm1wbGkrZkxtSWlvb3lMUE92Zi8xTENDSEV5eSsvTElRUVFxZlRpVjY5ZWhWNytQcjZtcHplcTFjdnc3YjY5ZXRudFArZE8zZUtvS0Fna1pDUUlBWU9IQ2h1M3J4WjVudFRxVlFpTHkrdjNKK0pPZlQvdS9MK3o3Mjl2WjlXS3BXZlZVVjVJaktGOXhBVEVSRVJFUkdSUTZpTVB0TG16Sm1Ea3lkUFl2WHExVGg1OGlUcTE2K1A3dDI3bDduZXVuWHJzR25USnFOcDkrN2RNN1E0Syt6WXNXTll1WElsenA4L2ovRHdjQURBN2R1MzhjRUhIK0Q5OTkvSDRzV0xBUUNYTGwzQzAwOC9iZmk3WWNNR2RPN2MyYXozcDlQcDBMbHpaN1JxMVFyNStmbElTa3BDOCtiTjhlYWJieUk3T3h2cjFxM0R4bzBiMGJCaFF4dzZkQWpoNGVFSUN3dEQ0OGFOQVFDREJnMHF0czNyMTYramNlUEdKdnRJMjdOblQ1a3hsY1pFSDJsRVJFUkVSRVJFUkZSVktxTkYydmJ0MjhYdDI3ZkZsU3RYaEsrdnJ6aDI3TmhEYlVlV1phRlNxVVJHUm9iSitRc1hMaFREaGcwVHI3enlpcGc3ZDY2WVBuMjYyTGR2bjlFeXBscWtmZnp4eDBJSVVXSUx0RjY5ZW9scDA2WVpMZnZmLy81WDlPdlhUOGl5TE9iTm15ZjY5dTBycmx5NVlyU3YvZnYzaXhkZWVFR2NPM2RPQ0NHTVBzZmZmLzlkdlBqaWkyTFhybDFDQ0NIeTgvUEZtVE5uRFBNcm94WGd3N1pJSTdJMDlwRkdSRVJFUkVSRTlFQmdZQ0R1M2J1SGQ5NTVCOEhCd2VqVXFSUDgvUHlNbGluYTBxeHdQMmw2UWhUa2hFb2E0ZktERHo0QVVORHlhOXEwYWVqWXNTUCsrT01QZUhoNFlPdldyZERwZExoMTZ4WkdqeDV0V0VlaFVCajZTanR5NUlqUjltN2V2SWtaTTJZZ09Ua1pBUUVCUnNzZU9IQUFlWGw1MkxKbEMzeDlmZEc5ZTNlTUh6KytXRXdyVnF4QWl4WXRBQUFoSVNFQWdFT0hEbUhMbGkxWXVuUXBXclZxaGVQSGp5TXNMQXlkT25YQ1AvN3hEN2k0dUJpV0pYSUdiREpKUkVSRVJFUkVEcUV5YnUzTXo4OUhhR2dvWW1KaUVCMGRqZXJWcXhkYnhzZkhCNGNQSDBiZHVuVUJGSXpLK2Z6enp4ZGJycVJiT3dHZ2UvZnV1SGp4SXBLU2t0QzRjV05zMjdZTmFyVWFxYW1waG83K0J3MGFaTll0ay92MjdjT1hYMzZKRjE5OEVlKzk5NTVSekZldlhzV0tGU3Z3MjIrLzRabG5uc0dJRVNQUXJGa3plSGw1NGRDaFEyalNwQW5hdEdtREN4Y3VvRjY5ZW1qWXNLRmgzZXpzYkF3Wk1nU05HalZDVGs0T3JsNjlpbDY5ZWlFa0pBVDM3OS9IazA4K0NSY1hsekxqTXdkdjdTUWlJaUlpSWlJaXNxREt1TFV6T0RoWVRKczJUYWhVS25IMzd0MFNiME5NVDA4dmRUdmZmLys5Nk5peG93Z0xDeXQxdVgvOTYxOGlPenRiTEYrK1hPemZ2MTlFUmthS1VhTkdpVkdqUm9tdVhic2FucGRHcFZLSjQ4ZVBtNXdYRWhJaVltSmlSTDkrL1VSbVpxYTRjK2VPZU82NTUwUk9UbzdZdG0yYldMNTh1UkJDaUhmZmZWZjg4c3N2eGRaUFQwOFh5NWN2RisrLy83N2h0azhoQ2dZcitQREREeXR0OEFIZTJrbjJncmQyRWhFUkVSRVJFVDBRR0JpSUhqMTZZUC8rL1ErOWpieThQR3phdEFtZmZQSUpsaTlmams2ZE9xRkxseTRsTHUvcDZZbURCdzhpSXlNRHI3enlDalp2M2d5Z29FV2EvamtBL1B2Zi84YTJiZHRNYm1QcTFLa21wNnRVS25UdDJoVUFVTHQyYlFDQXQ3YzNUcHc0QWFWU2lYbno1a0dqMGVEU3BVdFFxVlJHNnk1ZHVoVGJ0MjlIdzRZTjBiSmxTNnhjdVJMMzd0MURibTR1N3QrL2o4ek1URXlkT2hVTEZpeUFxeXZUQytRY1dOS0ppSWlJaUlpSUh1alZxMWVGMXMvUHo4ZjA2ZFBScWxVckRCNDhHTFZxMWNJSEgzeUFHVE5tb0cvZnZpYlh1WHo1TWdJQ0FyQnk1VXEwYmR2VzBMZFo0VDdTTm0vZWpIZmVlUWZ2dlBOT3NmVjlmSHdRR1JscDhqWlVqVVpUYkZxUEhqMXc0c1FKOU9yVkMxcXRGaWRPbkVEbnpwMkwzYWJadlh0M2VIcDZvbTNidHFoZnZ6NnFWNitPb1VPSDR1alJvOGpJeU1Eamp6K082T2hvWkdkbm8xNjlldVgrcklqc2tjTGFBUkFSRVJFUkVSSFp1dHpjWE1peWpCczNiZ0NBeWI3QkxsKytqSEhqeGlFdkx3OXo1ODRGQVBUdTNSdlRwMC9IckZtekVCb2FpdlBuenh1V1AzLytQRkpUVTNIMDZGRlVxMVlOdFd2WHh0bXpaekY5K25SczJyUUpEUm8wd09iTm00MWFwWldYdTd0N3NXa3Z2dmdpUm80Y0NWZFhWMnpkdWhVSER4NUVuejU5aWkyWGxaV0ZYYnQyb1U2ZE9tamJ0aTJhTldzR0FLaFJvd2JDdzhQeDZxdXZ3dFBUazBrMGNpcHNrVVpFUkVSRVJFUlVocmx6NXhwdTkrelNwUXRxMWFwbG1KZVZsWVV2dnZnQ01URXhlT09OTnhBVUZBU0Y0dTkyS3krKytDTGF0R21EUllzV1lkU29VZWpjdVRPV0xWdUd1blhyWXNHQ0JaQmxHYXRYcjhhZVBYc1FIUjJOcjc3NkN0ZXVYWU1rU1Jnd1lBQmtXVWI5K3ZXeFljTUdRd0pQcDlQaC92Mzd5TXJLZ2lSSmNITnpNK3Q5bUVxWVpXUms0T1RKazVBa0NldldyVVBObWpXeGFORWlYTGx5QmVIaDRXallzQ0ZrV2NhbFM1ZFFzMlpOQU1Ebm4zK09pSWdJVEo0OEdYNStmdmp3d3cvaDVlWDEwSjh2RVJFUkVSRVJFUkZaVUdVTU5xQjM2dFFwb2RQcERLL3o4L05GYm01dWlaM3I3OTY5VzJSa1pKUzUzUXNYTG9pYk4yOGFUVXROVFJYWjJkbmxpaTh0TFUyb1ZDcmg0K01qUHY3NDR6S1g3OWV2bjluYnZuTGxpdGk0Y2FQSXo4OFhzaXlMdm4zN0NqOC9QOUcvZjMreGMrZE9vMld2WDc4dTVzMmJKM0p6YzhzVmYxRWNiSURzQlllVkpTSWlJaUlpSW9lZ1Q4VEV4c1phT3hTTGtHVVpBSXhhdjlrckh4OGZBRUJjWEJ6ekZHVFRlR3NuRVJFUkVSRVJrUjF5aEFRYWtiM2hVVWRFUkVSRVJFUkVSR1FHSnRLSWlJaUlpSWlJaUlqTXdFUWFFUkVSRVJFUkVSR1JHWmhJSXlJaUlpSWlJaUlpTWdNVGFVUkVSRVJFUkVSRVJHWmdJbzJJaUlpSWlJaUlpTWdNVEtRUkVSRVJFUkVSRVJHWmdZazBJaUlpSWlJaUlpSWlNekNSUmtSRVJFUkVSRVJFWkFZbTBvaUlpSWlJaUlpSWlNekFSQm9SRVJFUkVSRVJFWkVabUVnaklpSWlJaUlpSWlJeUF4TnBSRVJFUkVSRVJFUkVabUFpallpSWlJaUlpSWlJeUF4TXBCRVJFUkVSRVJIOWY3dDJjQUlBQ0FOQjhHTkg2YjhCMy9ZVFd3aW9CR1NtZ24wZkIxQmdTQU1BQUFDQUFrTWFBQUFBQUJTTTdnQUFBQUM0S1NLNkU0QlBlYVFCQUFEd2hjeWMzUTBjV2QwQkFBQUFBQUFBQUFBQUFBQUFBQUFBQUFBQUFBQUFBQUFBQUFBQUFBQUFBQUFBQUFBQUFBQUFBQUFBQUFBQUFBQUFBQUFBQUFBQUFBQUFBQUFBQUFBQUFBQUFBQUFBQUFBQUFBQUFBQUFBQUFBQUFBQUFBQUFBQUFBQUFBQUFBQUFBQUFBQUFBQUFBQUFBQUFBQUFBQUFBQUFBQUFBQUFBQUFBQUFBQUFBQUFBQUFBQUFBQUFBQUFBQUFBQUFBQUFBQUFBQUFBTUFURzNwSXczQzNJMEVpQUFBQUFFbEZUa1N1UW1DQyIsCgkiVGhlbWUiIDogIiIsCgkiVHlwZSIgOiAiZmxvdyIsCgkiVmVyc2lvbiIgOiAiIgp9Cg=="/>
    </extobj>
  </extobjs>
</s:customData>
</file>

<file path=customXml/itemProps10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6024</Words>
  <Application>WPS 演示</Application>
  <PresentationFormat>宽屏</PresentationFormat>
  <Paragraphs>869</Paragraphs>
  <Slides>27</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Wingdings</vt:lpstr>
      <vt:lpstr>汉仪中黑S</vt:lpstr>
      <vt:lpstr>汉仪君黑-45简</vt:lpstr>
      <vt:lpstr>Times New Roman</vt:lpstr>
      <vt:lpstr>黑体</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悠久の风</cp:lastModifiedBy>
  <cp:revision>483</cp:revision>
  <dcterms:created xsi:type="dcterms:W3CDTF">2019-06-19T02:08:00Z</dcterms:created>
  <dcterms:modified xsi:type="dcterms:W3CDTF">2023-01-08T13:24:00Z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9061E643CC0F432A931E8D967CC084DC</vt:lpwstr>
  </property>
  <property fmtid="{D5CDD505-2E9C-101B-9397-08002B2CF9AE}" pid="4" name="KSOTemplateUUID">
    <vt:lpwstr>v1.0_mb_7PmfIo31uXBvc8jvp6cp3Q==</vt:lpwstr>
  </property>
</Properties>
</file>